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58" r:id="rId6"/>
    <p:sldId id="260" r:id="rId7"/>
    <p:sldId id="269" r:id="rId8"/>
    <p:sldId id="261" r:id="rId9"/>
    <p:sldId id="262" r:id="rId10"/>
    <p:sldId id="263" r:id="rId11"/>
    <p:sldId id="264" r:id="rId12"/>
    <p:sldId id="265" r:id="rId13"/>
    <p:sldId id="266" r:id="rId14"/>
    <p:sldId id="270" r:id="rId15"/>
    <p:sldId id="267" r:id="rId16"/>
    <p:sldId id="268" r:id="rId17"/>
    <p:sldId id="271" r:id="rId18"/>
    <p:sldId id="272" r:id="rId19"/>
    <p:sldId id="273" r:id="rId20"/>
    <p:sldId id="275" r:id="rId21"/>
    <p:sldId id="276" r:id="rId22"/>
    <p:sldId id="277" r:id="rId23"/>
    <p:sldId id="278" r:id="rId24"/>
    <p:sldId id="279" r:id="rId25"/>
    <p:sldId id="289" r:id="rId26"/>
    <p:sldId id="281" r:id="rId27"/>
    <p:sldId id="282" r:id="rId28"/>
    <p:sldId id="287" r:id="rId29"/>
    <p:sldId id="290" r:id="rId30"/>
    <p:sldId id="283" r:id="rId31"/>
    <p:sldId id="284" r:id="rId32"/>
    <p:sldId id="285"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 Anunay" initials="SA" lastIdx="1" clrIdx="0">
    <p:extLst>
      <p:ext uri="{19B8F6BF-5375-455C-9EA6-DF929625EA0E}">
        <p15:presenceInfo xmlns:p15="http://schemas.microsoft.com/office/powerpoint/2012/main" userId="Sharma, Anun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7104F-3621-911A-B36A-E21131EE8083}" v="19" dt="2020-03-31T03:03:36.648"/>
    <p1510:client id="{372FBC6F-AC69-4B7C-B97F-A52CC5C60978}" v="2636" dt="2020-03-31T04:55:02.691"/>
    <p1510:client id="{3D1D6ACC-853E-4DE4-930B-07696CA4B5E9}" v="2444" dt="2020-03-31T04:51:17.735"/>
    <p1510:client id="{3FA42206-D773-092E-072F-46474BEE491B}" v="35" dt="2020-03-31T04:39:03.698"/>
    <p1510:client id="{5256264C-11A3-44B9-5D63-D85400EAAE64}" v="2329" dt="2020-03-31T02:55:17.410"/>
    <p1510:client id="{5DB813A7-0291-4C3B-28B5-EB8D7DB6BB6F}" v="236" dt="2020-03-31T02:07:23.093"/>
    <p1510:client id="{B33603D9-5490-4C3A-8B18-6E5E670AE95B}" v="1505" dt="2020-03-31T03:36:50.467"/>
    <p1510:client id="{B704AD7E-99D3-B7F5-23E0-EE0FBB7E746D}" v="7" dt="2020-03-31T02:57:53.360"/>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8D29-D508-45F5-9FC4-04EE61C2DC6F}"/>
              </a:ext>
            </a:extLst>
          </p:cNvPr>
          <p:cNvSpPr>
            <a:spLocks noGrp="1"/>
          </p:cNvSpPr>
          <p:nvPr>
            <p:ph type="ctrTitle"/>
          </p:nvPr>
        </p:nvSpPr>
        <p:spPr/>
        <p:txBody>
          <a:bodyPr/>
          <a:lstStyle/>
          <a:p>
            <a:r>
              <a:rPr lang="en-US"/>
              <a:t>Mini-Project 2 Checkpoint 2</a:t>
            </a:r>
            <a:br>
              <a:rPr lang="en-US"/>
            </a:br>
            <a:r>
              <a:rPr lang="en-US" sz="3200"/>
              <a:t>ECE/CS 498DS</a:t>
            </a:r>
            <a:br>
              <a:rPr lang="en-US" sz="3200"/>
            </a:br>
            <a:r>
              <a:rPr lang="en-US" sz="3200"/>
              <a:t>Spring 2020</a:t>
            </a:r>
          </a:p>
        </p:txBody>
      </p:sp>
      <p:sp>
        <p:nvSpPr>
          <p:cNvPr id="3" name="Subtitle 2">
            <a:extLst>
              <a:ext uri="{FF2B5EF4-FFF2-40B4-BE49-F238E27FC236}">
                <a16:creationId xmlns:a16="http://schemas.microsoft.com/office/drawing/2014/main" id="{2EB99350-515F-46E8-B587-7C3FE28E32C4}"/>
              </a:ext>
            </a:extLst>
          </p:cNvPr>
          <p:cNvSpPr>
            <a:spLocks noGrp="1"/>
          </p:cNvSpPr>
          <p:nvPr>
            <p:ph type="subTitle" idx="1"/>
          </p:nvPr>
        </p:nvSpPr>
        <p:spPr/>
        <p:txBody>
          <a:bodyPr/>
          <a:lstStyle/>
          <a:p>
            <a:r>
              <a:rPr lang="en-US"/>
              <a:t>Anirudh Sharma (ashar29), Anunay (anunays2), Badri (br17)</a:t>
            </a:r>
          </a:p>
        </p:txBody>
      </p:sp>
    </p:spTree>
    <p:extLst>
      <p:ext uri="{BB962C8B-B14F-4D97-AF65-F5344CB8AC3E}">
        <p14:creationId xmlns:p14="http://schemas.microsoft.com/office/powerpoint/2010/main" val="3009203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2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580224"/>
            <a:ext cx="10515600" cy="3021516"/>
          </a:xfrm>
        </p:spPr>
        <p:txBody>
          <a:bodyPr vert="horz" lIns="91440" tIns="45720" rIns="91440" bIns="45720" rtlCol="0" anchor="t">
            <a:normAutofit/>
          </a:bodyPr>
          <a:lstStyle/>
          <a:p>
            <a:pPr marL="0" indent="0">
              <a:buNone/>
            </a:pPr>
            <a:r>
              <a:rPr lang="en-US" sz="1200" b="1"/>
              <a:t>A.</a:t>
            </a:r>
            <a:r>
              <a:rPr lang="en-US" sz="1200"/>
              <a:t> </a:t>
            </a:r>
            <a:r>
              <a:rPr lang="en-US" sz="1200" b="1"/>
              <a:t>What does a p-value of 0.05 represent in our context?</a:t>
            </a:r>
            <a:endParaRPr lang="en-US" sz="1200" b="1">
              <a:cs typeface="Calibri"/>
            </a:endParaRPr>
          </a:p>
          <a:p>
            <a:pPr marL="0" indent="0">
              <a:buNone/>
            </a:pPr>
            <a:r>
              <a:rPr lang="en-US" sz="1200"/>
              <a:t>The p-value is the probability of obtaining results as extreme as the observed results of a hypothesis test, assuming that the null hypothesis is correct. Typically a p-value of less than or equal to .05 indicates strong evidence against the null hypothesis, thus we can reject the null hypothesis. In the given problem's context, p-value of 0.05 would mean that the  Null Hypothesis: The given microbe is unaltered in both the population (HE0 and HE1) is not true. There is a 5% chance that the microbe content will be unaltered in both the population. </a:t>
            </a:r>
            <a:endParaRPr lang="en-US" sz="1200">
              <a:cs typeface="Calibri"/>
            </a:endParaRPr>
          </a:p>
          <a:p>
            <a:pPr marL="0" indent="0">
              <a:buNone/>
            </a:pPr>
            <a:r>
              <a:rPr lang="en-US" sz="1200"/>
              <a:t>Alternatively, we can also say that the microbe content is altered in both the populations with 95% confidence.</a:t>
            </a:r>
            <a:endParaRPr lang="en-US" sz="1200">
              <a:cs typeface="Calibri"/>
            </a:endParaRPr>
          </a:p>
          <a:p>
            <a:pPr marL="0" indent="0">
              <a:buNone/>
            </a:pPr>
            <a:r>
              <a:rPr lang="en-US" sz="1200" b="1"/>
              <a:t>B.</a:t>
            </a:r>
            <a:r>
              <a:rPr lang="en-US" sz="1200"/>
              <a:t> </a:t>
            </a:r>
            <a:r>
              <a:rPr lang="en-US" sz="1200" b="1"/>
              <a:t>If the null hypothesis is true, what distribution will the p-values follow?</a:t>
            </a:r>
            <a:endParaRPr lang="en-US" sz="1200" b="1">
              <a:cs typeface="Calibri"/>
            </a:endParaRPr>
          </a:p>
          <a:p>
            <a:pPr marL="0" indent="0">
              <a:buNone/>
            </a:pPr>
            <a:r>
              <a:rPr lang="en-US" sz="1200"/>
              <a:t>When the null hypothesis is true and the underlying random variable is continuous, then the probability distribution of the p-value is uniform in the interval [0,1]</a:t>
            </a:r>
            <a:endParaRPr lang="en-US" sz="1200">
              <a:cs typeface="Calibri"/>
            </a:endParaRPr>
          </a:p>
          <a:p>
            <a:pPr marL="0" indent="0">
              <a:buNone/>
            </a:pPr>
            <a:r>
              <a:rPr lang="en-US" sz="1200"/>
              <a:t>Under the null hypothesis, your test statistic T has the distribution F(t) (e.g., standard normal). We show that the p-value P=F(T) has a probability distribution </a:t>
            </a:r>
            <a:r>
              <a:rPr lang="en-US" sz="1200" err="1"/>
              <a:t>Pr</a:t>
            </a:r>
            <a:r>
              <a:rPr lang="en-US" sz="1200"/>
              <a:t>(P&lt;p)=</a:t>
            </a:r>
            <a:r>
              <a:rPr lang="en-US" sz="1200" err="1"/>
              <a:t>Pr</a:t>
            </a:r>
            <a:r>
              <a:rPr lang="en-US" sz="1200"/>
              <a:t>(F−1(P)&lt;F−1(p))=</a:t>
            </a:r>
            <a:r>
              <a:rPr lang="en-US" sz="1200" err="1"/>
              <a:t>Pr</a:t>
            </a:r>
            <a:r>
              <a:rPr lang="en-US" sz="1200"/>
              <a:t>(T&lt;t)≡p;  in other words, P is distributed uniformly. This holds so long as F(⋅) is invertible, a necessary condition of which is that T is not a discrete random variable.</a:t>
            </a:r>
            <a:endParaRPr lang="en-US" sz="1200">
              <a:cs typeface="Calibri"/>
            </a:endParaRPr>
          </a:p>
          <a:p>
            <a:pPr marL="0" indent="0">
              <a:buNone/>
            </a:pPr>
            <a:r>
              <a:rPr lang="en-US" sz="1200" b="1"/>
              <a:t>C. If no microbe’s abundance was altered, how many significant p-values does one expect to see at alpha=0.1, 0.05, 0.01, 0.005 and 0.001 level? Compare your answers with your results in Task 2.1.c. Show the comparison in a table below:</a:t>
            </a:r>
            <a:endParaRPr lang="en-US" sz="1200" b="1">
              <a:cs typeface="Calibri"/>
            </a:endParaRPr>
          </a:p>
        </p:txBody>
      </p:sp>
      <p:graphicFrame>
        <p:nvGraphicFramePr>
          <p:cNvPr id="4" name="Table 3">
            <a:extLst>
              <a:ext uri="{FF2B5EF4-FFF2-40B4-BE49-F238E27FC236}">
                <a16:creationId xmlns:a16="http://schemas.microsoft.com/office/drawing/2014/main" id="{E7F3FFCF-9697-40E4-960D-C0680F4186DE}"/>
              </a:ext>
            </a:extLst>
          </p:cNvPr>
          <p:cNvGraphicFramePr>
            <a:graphicFrameLocks noGrp="1"/>
          </p:cNvGraphicFramePr>
          <p:nvPr>
            <p:extLst>
              <p:ext uri="{D42A27DB-BD31-4B8C-83A1-F6EECF244321}">
                <p14:modId xmlns:p14="http://schemas.microsoft.com/office/powerpoint/2010/main" val="895814353"/>
              </p:ext>
            </p:extLst>
          </p:nvPr>
        </p:nvGraphicFramePr>
        <p:xfrm>
          <a:off x="920978" y="4714532"/>
          <a:ext cx="6584444" cy="1828800"/>
        </p:xfrm>
        <a:graphic>
          <a:graphicData uri="http://schemas.openxmlformats.org/drawingml/2006/table">
            <a:tbl>
              <a:tblPr>
                <a:tableStyleId>{5940675A-B579-460E-94D1-54222C63F5DA}</a:tableStyleId>
              </a:tblPr>
              <a:tblGrid>
                <a:gridCol w="1646111">
                  <a:extLst>
                    <a:ext uri="{9D8B030D-6E8A-4147-A177-3AD203B41FA5}">
                      <a16:colId xmlns:a16="http://schemas.microsoft.com/office/drawing/2014/main" val="367016536"/>
                    </a:ext>
                  </a:extLst>
                </a:gridCol>
                <a:gridCol w="1646111">
                  <a:extLst>
                    <a:ext uri="{9D8B030D-6E8A-4147-A177-3AD203B41FA5}">
                      <a16:colId xmlns:a16="http://schemas.microsoft.com/office/drawing/2014/main" val="880063978"/>
                    </a:ext>
                  </a:extLst>
                </a:gridCol>
                <a:gridCol w="1646111">
                  <a:extLst>
                    <a:ext uri="{9D8B030D-6E8A-4147-A177-3AD203B41FA5}">
                      <a16:colId xmlns:a16="http://schemas.microsoft.com/office/drawing/2014/main" val="2888451769"/>
                    </a:ext>
                  </a:extLst>
                </a:gridCol>
                <a:gridCol w="1646111">
                  <a:extLst>
                    <a:ext uri="{9D8B030D-6E8A-4147-A177-3AD203B41FA5}">
                      <a16:colId xmlns:a16="http://schemas.microsoft.com/office/drawing/2014/main" val="3119860523"/>
                    </a:ext>
                  </a:extLst>
                </a:gridCol>
              </a:tblGrid>
              <a:tr h="366069">
                <a:tc>
                  <a:txBody>
                    <a:bodyPr/>
                    <a:lstStyle/>
                    <a:p>
                      <a:pPr algn="ctr" fontAlgn="ctr"/>
                      <a:r>
                        <a:rPr lang="en-US" sz="1200" b="1">
                          <a:effectLst/>
                        </a:rPr>
                        <a:t>S No.</a:t>
                      </a:r>
                    </a:p>
                  </a:txBody>
                  <a:tcPr anchor="ctr"/>
                </a:tc>
                <a:tc>
                  <a:txBody>
                    <a:bodyPr/>
                    <a:lstStyle/>
                    <a:p>
                      <a:pPr algn="ctr" fontAlgn="ctr"/>
                      <a:r>
                        <a:rPr lang="en-US" sz="1200" b="1">
                          <a:effectLst/>
                        </a:rPr>
                        <a:t>Alpha (</a:t>
                      </a:r>
                      <a:r>
                        <a:rPr lang="el-GR" sz="1200" b="1">
                          <a:effectLst/>
                        </a:rPr>
                        <a:t>α</a:t>
                      </a:r>
                      <a:r>
                        <a:rPr lang="en-US" sz="1200" b="1">
                          <a:effectLst/>
                        </a:rPr>
                        <a:t>)</a:t>
                      </a:r>
                    </a:p>
                  </a:txBody>
                  <a:tcPr anchor="ctr"/>
                </a:tc>
                <a:tc>
                  <a:txBody>
                    <a:bodyPr/>
                    <a:lstStyle/>
                    <a:p>
                      <a:pPr algn="ctr" fontAlgn="ctr"/>
                      <a:r>
                        <a:rPr lang="en-US" sz="1200" b="1">
                          <a:effectLst/>
                        </a:rPr>
                        <a:t>Expected Altered Count (Rounded value)</a:t>
                      </a:r>
                    </a:p>
                  </a:txBody>
                  <a:tcPr anchor="ctr"/>
                </a:tc>
                <a:tc>
                  <a:txBody>
                    <a:bodyPr/>
                    <a:lstStyle/>
                    <a:p>
                      <a:pPr algn="ctr"/>
                      <a:r>
                        <a:rPr lang="en-US" sz="1200" b="1"/>
                        <a:t>Observed Altered Count</a:t>
                      </a:r>
                    </a:p>
                  </a:txBody>
                  <a:tcPr/>
                </a:tc>
                <a:extLst>
                  <a:ext uri="{0D108BD9-81ED-4DB2-BD59-A6C34878D82A}">
                    <a16:rowId xmlns:a16="http://schemas.microsoft.com/office/drawing/2014/main" val="3833781645"/>
                  </a:ext>
                </a:extLst>
              </a:tr>
              <a:tr h="221344">
                <a:tc>
                  <a:txBody>
                    <a:bodyPr/>
                    <a:lstStyle/>
                    <a:p>
                      <a:pPr algn="ctr" fontAlgn="ctr"/>
                      <a:r>
                        <a:rPr lang="en-US" sz="1200">
                          <a:effectLst/>
                        </a:rPr>
                        <a:t>1</a:t>
                      </a:r>
                      <a:endParaRPr lang="en-US" sz="1200" b="0">
                        <a:effectLst/>
                      </a:endParaRPr>
                    </a:p>
                  </a:txBody>
                  <a:tcPr anchor="ctr"/>
                </a:tc>
                <a:tc>
                  <a:txBody>
                    <a:bodyPr/>
                    <a:lstStyle/>
                    <a:p>
                      <a:pPr algn="ctr" fontAlgn="ctr"/>
                      <a:r>
                        <a:rPr lang="en-US" sz="1200">
                          <a:effectLst/>
                        </a:rPr>
                        <a:t>0.100</a:t>
                      </a:r>
                      <a:endParaRPr lang="en-US" sz="1200" b="0">
                        <a:effectLst/>
                      </a:endParaRPr>
                    </a:p>
                  </a:txBody>
                  <a:tcPr anchor="ctr"/>
                </a:tc>
                <a:tc>
                  <a:txBody>
                    <a:bodyPr/>
                    <a:lstStyle/>
                    <a:p>
                      <a:pPr algn="ctr" fontAlgn="ctr"/>
                      <a:r>
                        <a:rPr lang="en-US" sz="1200">
                          <a:effectLst/>
                        </a:rPr>
                        <a:t>15</a:t>
                      </a:r>
                    </a:p>
                  </a:txBody>
                  <a:tcPr anchor="ctr"/>
                </a:tc>
                <a:tc>
                  <a:txBody>
                    <a:bodyPr/>
                    <a:lstStyle/>
                    <a:p>
                      <a:pPr algn="ctr" fontAlgn="ctr"/>
                      <a:r>
                        <a:rPr lang="en-US" sz="1200">
                          <a:effectLst/>
                        </a:rPr>
                        <a:t>48</a:t>
                      </a:r>
                    </a:p>
                  </a:txBody>
                  <a:tcPr anchor="ctr"/>
                </a:tc>
                <a:extLst>
                  <a:ext uri="{0D108BD9-81ED-4DB2-BD59-A6C34878D82A}">
                    <a16:rowId xmlns:a16="http://schemas.microsoft.com/office/drawing/2014/main" val="1654442913"/>
                  </a:ext>
                </a:extLst>
              </a:tr>
              <a:tr h="221344">
                <a:tc>
                  <a:txBody>
                    <a:bodyPr/>
                    <a:lstStyle/>
                    <a:p>
                      <a:pPr algn="ctr" fontAlgn="ctr"/>
                      <a:r>
                        <a:rPr lang="en-US" sz="1200" b="0">
                          <a:effectLst/>
                        </a:rPr>
                        <a:t>2</a:t>
                      </a:r>
                    </a:p>
                  </a:txBody>
                  <a:tcPr anchor="ctr"/>
                </a:tc>
                <a:tc>
                  <a:txBody>
                    <a:bodyPr/>
                    <a:lstStyle/>
                    <a:p>
                      <a:pPr algn="ctr" fontAlgn="ctr"/>
                      <a:r>
                        <a:rPr lang="en-US" sz="1200">
                          <a:effectLst/>
                        </a:rPr>
                        <a:t>0.050</a:t>
                      </a:r>
                      <a:endParaRPr lang="en-US" sz="1200" b="0">
                        <a:effectLst/>
                      </a:endParaRPr>
                    </a:p>
                  </a:txBody>
                  <a:tcPr anchor="ctr"/>
                </a:tc>
                <a:tc>
                  <a:txBody>
                    <a:bodyPr/>
                    <a:lstStyle/>
                    <a:p>
                      <a:pPr algn="ctr" fontAlgn="ctr"/>
                      <a:r>
                        <a:rPr lang="en-US" sz="1200">
                          <a:effectLst/>
                        </a:rPr>
                        <a:t>7</a:t>
                      </a:r>
                    </a:p>
                  </a:txBody>
                  <a:tcPr anchor="ctr"/>
                </a:tc>
                <a:tc>
                  <a:txBody>
                    <a:bodyPr/>
                    <a:lstStyle/>
                    <a:p>
                      <a:pPr algn="ctr" fontAlgn="ctr"/>
                      <a:r>
                        <a:rPr lang="en-US" sz="1200">
                          <a:effectLst/>
                        </a:rPr>
                        <a:t>36</a:t>
                      </a:r>
                    </a:p>
                  </a:txBody>
                  <a:tcPr anchor="ctr"/>
                </a:tc>
                <a:extLst>
                  <a:ext uri="{0D108BD9-81ED-4DB2-BD59-A6C34878D82A}">
                    <a16:rowId xmlns:a16="http://schemas.microsoft.com/office/drawing/2014/main" val="763562182"/>
                  </a:ext>
                </a:extLst>
              </a:tr>
              <a:tr h="221344">
                <a:tc>
                  <a:txBody>
                    <a:bodyPr/>
                    <a:lstStyle/>
                    <a:p>
                      <a:pPr algn="ctr" fontAlgn="ctr"/>
                      <a:r>
                        <a:rPr lang="en-US" sz="1200" b="0">
                          <a:effectLst/>
                        </a:rPr>
                        <a:t>3</a:t>
                      </a:r>
                    </a:p>
                  </a:txBody>
                  <a:tcPr anchor="ctr"/>
                </a:tc>
                <a:tc>
                  <a:txBody>
                    <a:bodyPr/>
                    <a:lstStyle/>
                    <a:p>
                      <a:pPr algn="ctr" fontAlgn="ctr"/>
                      <a:r>
                        <a:rPr lang="en-US" sz="1200">
                          <a:effectLst/>
                        </a:rPr>
                        <a:t>0.010</a:t>
                      </a:r>
                      <a:endParaRPr lang="en-US" sz="1200" b="0">
                        <a:effectLst/>
                      </a:endParaRPr>
                    </a:p>
                  </a:txBody>
                  <a:tcPr anchor="ctr"/>
                </a:tc>
                <a:tc>
                  <a:txBody>
                    <a:bodyPr/>
                    <a:lstStyle/>
                    <a:p>
                      <a:pPr algn="ctr" fontAlgn="ctr"/>
                      <a:r>
                        <a:rPr lang="en-US" sz="1200">
                          <a:effectLst/>
                        </a:rPr>
                        <a:t>1</a:t>
                      </a:r>
                    </a:p>
                  </a:txBody>
                  <a:tcPr anchor="ctr"/>
                </a:tc>
                <a:tc>
                  <a:txBody>
                    <a:bodyPr/>
                    <a:lstStyle/>
                    <a:p>
                      <a:pPr algn="ctr" fontAlgn="ctr"/>
                      <a:r>
                        <a:rPr lang="en-US" sz="1200">
                          <a:effectLst/>
                        </a:rPr>
                        <a:t>27</a:t>
                      </a:r>
                    </a:p>
                  </a:txBody>
                  <a:tcPr anchor="ctr"/>
                </a:tc>
                <a:extLst>
                  <a:ext uri="{0D108BD9-81ED-4DB2-BD59-A6C34878D82A}">
                    <a16:rowId xmlns:a16="http://schemas.microsoft.com/office/drawing/2014/main" val="2324553528"/>
                  </a:ext>
                </a:extLst>
              </a:tr>
              <a:tr h="221344">
                <a:tc>
                  <a:txBody>
                    <a:bodyPr/>
                    <a:lstStyle/>
                    <a:p>
                      <a:pPr algn="ctr" fontAlgn="ctr"/>
                      <a:r>
                        <a:rPr lang="en-US" sz="1200" b="0">
                          <a:effectLst/>
                        </a:rPr>
                        <a:t>4</a:t>
                      </a:r>
                    </a:p>
                  </a:txBody>
                  <a:tcPr anchor="ctr"/>
                </a:tc>
                <a:tc>
                  <a:txBody>
                    <a:bodyPr/>
                    <a:lstStyle/>
                    <a:p>
                      <a:pPr algn="ctr" fontAlgn="ctr"/>
                      <a:r>
                        <a:rPr lang="en-US" sz="1200">
                          <a:effectLst/>
                        </a:rPr>
                        <a:t>0.005</a:t>
                      </a:r>
                      <a:endParaRPr lang="en-US" sz="1200" b="0">
                        <a:effectLst/>
                      </a:endParaRPr>
                    </a:p>
                  </a:txBody>
                  <a:tcPr anchor="ctr"/>
                </a:tc>
                <a:tc>
                  <a:txBody>
                    <a:bodyPr/>
                    <a:lstStyle/>
                    <a:p>
                      <a:pPr algn="ctr" fontAlgn="ctr"/>
                      <a:r>
                        <a:rPr lang="en-US" sz="1200">
                          <a:effectLst/>
                        </a:rPr>
                        <a:t>1</a:t>
                      </a:r>
                    </a:p>
                  </a:txBody>
                  <a:tcPr anchor="ctr"/>
                </a:tc>
                <a:tc>
                  <a:txBody>
                    <a:bodyPr/>
                    <a:lstStyle/>
                    <a:p>
                      <a:pPr algn="ctr" fontAlgn="ctr"/>
                      <a:r>
                        <a:rPr lang="en-US" sz="1200">
                          <a:effectLst/>
                        </a:rPr>
                        <a:t>24</a:t>
                      </a:r>
                    </a:p>
                  </a:txBody>
                  <a:tcPr anchor="ctr"/>
                </a:tc>
                <a:extLst>
                  <a:ext uri="{0D108BD9-81ED-4DB2-BD59-A6C34878D82A}">
                    <a16:rowId xmlns:a16="http://schemas.microsoft.com/office/drawing/2014/main" val="3137090008"/>
                  </a:ext>
                </a:extLst>
              </a:tr>
              <a:tr h="221344">
                <a:tc>
                  <a:txBody>
                    <a:bodyPr/>
                    <a:lstStyle/>
                    <a:p>
                      <a:pPr algn="ctr" fontAlgn="ctr"/>
                      <a:r>
                        <a:rPr lang="en-US" sz="1200" b="0">
                          <a:effectLst/>
                        </a:rPr>
                        <a:t>5</a:t>
                      </a:r>
                    </a:p>
                  </a:txBody>
                  <a:tcPr anchor="ctr"/>
                </a:tc>
                <a:tc>
                  <a:txBody>
                    <a:bodyPr/>
                    <a:lstStyle/>
                    <a:p>
                      <a:pPr algn="ctr" fontAlgn="ctr"/>
                      <a:r>
                        <a:rPr lang="en-US" sz="1200">
                          <a:effectLst/>
                        </a:rPr>
                        <a:t>0.001</a:t>
                      </a:r>
                      <a:endParaRPr lang="en-US" sz="1200" b="0">
                        <a:effectLst/>
                      </a:endParaRPr>
                    </a:p>
                  </a:txBody>
                  <a:tcPr anchor="ctr"/>
                </a:tc>
                <a:tc>
                  <a:txBody>
                    <a:bodyPr/>
                    <a:lstStyle/>
                    <a:p>
                      <a:pPr algn="ctr" fontAlgn="ctr"/>
                      <a:r>
                        <a:rPr lang="en-US" sz="1200">
                          <a:effectLst/>
                        </a:rPr>
                        <a:t>0</a:t>
                      </a:r>
                      <a:endParaRPr lang="en-US" sz="1200" b="0">
                        <a:effectLst/>
                      </a:endParaRPr>
                    </a:p>
                  </a:txBody>
                  <a:tcPr anchor="ctr"/>
                </a:tc>
                <a:tc>
                  <a:txBody>
                    <a:bodyPr/>
                    <a:lstStyle/>
                    <a:p>
                      <a:pPr algn="ctr" fontAlgn="ctr"/>
                      <a:r>
                        <a:rPr lang="en-US" sz="1200">
                          <a:effectLst/>
                        </a:rPr>
                        <a:t>20</a:t>
                      </a:r>
                    </a:p>
                  </a:txBody>
                  <a:tcPr anchor="ctr"/>
                </a:tc>
                <a:extLst>
                  <a:ext uri="{0D108BD9-81ED-4DB2-BD59-A6C34878D82A}">
                    <a16:rowId xmlns:a16="http://schemas.microsoft.com/office/drawing/2014/main" val="3562169743"/>
                  </a:ext>
                </a:extLst>
              </a:tr>
            </a:tbl>
          </a:graphicData>
        </a:graphic>
      </p:graphicFrame>
      <p:sp>
        <p:nvSpPr>
          <p:cNvPr id="8" name="Content Placeholder 2">
            <a:extLst>
              <a:ext uri="{FF2B5EF4-FFF2-40B4-BE49-F238E27FC236}">
                <a16:creationId xmlns:a16="http://schemas.microsoft.com/office/drawing/2014/main" id="{6E33E94A-652F-4823-9616-2DD3E2A68294}"/>
              </a:ext>
            </a:extLst>
          </p:cNvPr>
          <p:cNvSpPr txBox="1">
            <a:spLocks/>
          </p:cNvSpPr>
          <p:nvPr/>
        </p:nvSpPr>
        <p:spPr>
          <a:xfrm>
            <a:off x="8237822" y="4736767"/>
            <a:ext cx="3465731" cy="7519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The expected altered count would be a threshold value with observed altered count generally being equal to or greater than the expected count </a:t>
            </a:r>
            <a:endParaRPr lang="en-US" sz="1200">
              <a:cs typeface="Calibri"/>
            </a:endParaRPr>
          </a:p>
        </p:txBody>
      </p:sp>
    </p:spTree>
    <p:extLst>
      <p:ext uri="{BB962C8B-B14F-4D97-AF65-F5344CB8AC3E}">
        <p14:creationId xmlns:p14="http://schemas.microsoft.com/office/powerpoint/2010/main" val="278245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9540-CA88-4AE8-A19B-6BDAE2F15CE6}"/>
              </a:ext>
            </a:extLst>
          </p:cNvPr>
          <p:cNvSpPr>
            <a:spLocks noGrp="1"/>
          </p:cNvSpPr>
          <p:nvPr>
            <p:ph type="title"/>
          </p:nvPr>
        </p:nvSpPr>
        <p:spPr/>
        <p:txBody>
          <a:bodyPr/>
          <a:lstStyle/>
          <a:p>
            <a:r>
              <a:rPr lang="en-US">
                <a:ea typeface="+mj-lt"/>
                <a:cs typeface="+mj-lt"/>
              </a:rPr>
              <a:t>Task 2 – Question 2 (continued)</a:t>
            </a:r>
          </a:p>
        </p:txBody>
      </p:sp>
      <p:sp>
        <p:nvSpPr>
          <p:cNvPr id="3" name="Content Placeholder 2">
            <a:extLst>
              <a:ext uri="{FF2B5EF4-FFF2-40B4-BE49-F238E27FC236}">
                <a16:creationId xmlns:a16="http://schemas.microsoft.com/office/drawing/2014/main" id="{F343C04C-99CA-4ABA-92D9-3B425C296203}"/>
              </a:ext>
            </a:extLst>
          </p:cNvPr>
          <p:cNvSpPr>
            <a:spLocks noGrp="1"/>
          </p:cNvSpPr>
          <p:nvPr>
            <p:ph idx="1"/>
          </p:nvPr>
        </p:nvSpPr>
        <p:spPr/>
        <p:txBody>
          <a:bodyPr vert="horz" lIns="91440" tIns="45720" rIns="91440" bIns="45720" rtlCol="0" anchor="t">
            <a:normAutofit/>
          </a:bodyPr>
          <a:lstStyle/>
          <a:p>
            <a:pPr marL="0" indent="0">
              <a:buNone/>
            </a:pPr>
            <a:r>
              <a:rPr lang="en-US" sz="1400" b="1">
                <a:ea typeface="+mn-lt"/>
                <a:cs typeface="+mn-lt"/>
              </a:rPr>
              <a:t>D. Q-Q plot:</a:t>
            </a:r>
            <a:endParaRPr lang="en-US" sz="1400">
              <a:ea typeface="+mn-lt"/>
              <a:cs typeface="+mn-lt"/>
            </a:endParaRPr>
          </a:p>
        </p:txBody>
      </p:sp>
      <p:pic>
        <p:nvPicPr>
          <p:cNvPr id="4" name="Picture 4" descr="A screenshot of a cell phone&#10;&#10;Description generated with high confidence">
            <a:extLst>
              <a:ext uri="{FF2B5EF4-FFF2-40B4-BE49-F238E27FC236}">
                <a16:creationId xmlns:a16="http://schemas.microsoft.com/office/drawing/2014/main" id="{5DEF357D-A095-41B6-86B4-EF30A9CFB183}"/>
              </a:ext>
            </a:extLst>
          </p:cNvPr>
          <p:cNvPicPr>
            <a:picLocks noChangeAspect="1"/>
          </p:cNvPicPr>
          <p:nvPr/>
        </p:nvPicPr>
        <p:blipFill>
          <a:blip r:embed="rId2"/>
          <a:stretch>
            <a:fillRect/>
          </a:stretch>
        </p:blipFill>
        <p:spPr>
          <a:xfrm>
            <a:off x="86139" y="2268331"/>
            <a:ext cx="5923721" cy="3745947"/>
          </a:xfrm>
          <a:prstGeom prst="rect">
            <a:avLst/>
          </a:prstGeom>
        </p:spPr>
      </p:pic>
      <p:pic>
        <p:nvPicPr>
          <p:cNvPr id="5" name="Picture 5" descr="A screenshot of a cell phone&#10;&#10;Description generated with high confidence">
            <a:extLst>
              <a:ext uri="{FF2B5EF4-FFF2-40B4-BE49-F238E27FC236}">
                <a16:creationId xmlns:a16="http://schemas.microsoft.com/office/drawing/2014/main" id="{64133C9B-3204-462B-BFF4-4FC5F5406CE5}"/>
              </a:ext>
            </a:extLst>
          </p:cNvPr>
          <p:cNvPicPr>
            <a:picLocks noChangeAspect="1"/>
          </p:cNvPicPr>
          <p:nvPr/>
        </p:nvPicPr>
        <p:blipFill>
          <a:blip r:embed="rId3"/>
          <a:stretch>
            <a:fillRect/>
          </a:stretch>
        </p:blipFill>
        <p:spPr>
          <a:xfrm>
            <a:off x="6369878" y="2264810"/>
            <a:ext cx="5570329" cy="3752990"/>
          </a:xfrm>
          <a:prstGeom prst="rect">
            <a:avLst/>
          </a:prstGeom>
        </p:spPr>
      </p:pic>
    </p:spTree>
    <p:extLst>
      <p:ext uri="{BB962C8B-B14F-4D97-AF65-F5344CB8AC3E}">
        <p14:creationId xmlns:p14="http://schemas.microsoft.com/office/powerpoint/2010/main" val="1866278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365125"/>
            <a:ext cx="10515600" cy="1325563"/>
          </a:xfrm>
        </p:spPr>
        <p:txBody>
          <a:bodyPr/>
          <a:lstStyle/>
          <a:p>
            <a:r>
              <a:rPr lang="en-US"/>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825625"/>
            <a:ext cx="10515600" cy="4351338"/>
          </a:xfrm>
        </p:spPr>
        <p:txBody>
          <a:bodyPr>
            <a:normAutofit/>
          </a:bodyPr>
          <a:lstStyle/>
          <a:p>
            <a:pPr marL="0" indent="0">
              <a:buNone/>
            </a:pPr>
            <a:r>
              <a:rPr lang="en-US" sz="1400" b="1"/>
              <a:t>D. Q-Q plot:</a:t>
            </a:r>
          </a:p>
        </p:txBody>
      </p:sp>
      <p:pic>
        <p:nvPicPr>
          <p:cNvPr id="7" name="Picture 6">
            <a:extLst>
              <a:ext uri="{FF2B5EF4-FFF2-40B4-BE49-F238E27FC236}">
                <a16:creationId xmlns:a16="http://schemas.microsoft.com/office/drawing/2014/main" id="{5BB09081-654D-4B31-90FC-92D4B2BD9960}"/>
              </a:ext>
            </a:extLst>
          </p:cNvPr>
          <p:cNvPicPr>
            <a:picLocks noChangeAspect="1"/>
          </p:cNvPicPr>
          <p:nvPr/>
        </p:nvPicPr>
        <p:blipFill>
          <a:blip r:embed="rId2"/>
          <a:stretch>
            <a:fillRect/>
          </a:stretch>
        </p:blipFill>
        <p:spPr>
          <a:xfrm>
            <a:off x="3043237" y="2296319"/>
            <a:ext cx="6105525" cy="3409950"/>
          </a:xfrm>
          <a:prstGeom prst="rect">
            <a:avLst/>
          </a:prstGeom>
        </p:spPr>
      </p:pic>
    </p:spTree>
    <p:extLst>
      <p:ext uri="{BB962C8B-B14F-4D97-AF65-F5344CB8AC3E}">
        <p14:creationId xmlns:p14="http://schemas.microsoft.com/office/powerpoint/2010/main" val="29554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2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a:bodyPr>
          <a:lstStyle/>
          <a:p>
            <a:pPr marL="0" indent="0">
              <a:buNone/>
            </a:pPr>
            <a:r>
              <a:rPr lang="en-US" sz="1400" b="1"/>
              <a:t>E.(</a:t>
            </a:r>
            <a:r>
              <a:rPr lang="en-US" sz="1400" b="1" err="1"/>
              <a:t>i</a:t>
            </a:r>
            <a:r>
              <a:rPr lang="en-US" sz="1400" b="1"/>
              <a:t>)</a:t>
            </a:r>
            <a:r>
              <a:rPr lang="en-US" sz="1400"/>
              <a:t>. </a:t>
            </a:r>
            <a:r>
              <a:rPr lang="en-US" sz="1400" b="1"/>
              <a:t>How does taking the -log10() of the p-values help you visualize the p-value distribution?</a:t>
            </a:r>
          </a:p>
          <a:p>
            <a:r>
              <a:rPr lang="en-US" sz="1400"/>
              <a:t>Taking –log10() of the p-values will help normalize the data and helps us to expand the scale of the values a bit so that it is easier to draw insights from the visual representation (in this case a Q-Q plot)</a:t>
            </a:r>
            <a:endParaRPr lang="en-US" sz="1400">
              <a:cs typeface="Calibri"/>
            </a:endParaRPr>
          </a:p>
          <a:p>
            <a:endParaRPr lang="en-US" sz="1400"/>
          </a:p>
          <a:p>
            <a:pPr marL="0" indent="0">
              <a:buNone/>
            </a:pPr>
            <a:endParaRPr lang="en-US" sz="1400" b="1"/>
          </a:p>
          <a:p>
            <a:pPr marL="0" indent="0">
              <a:buNone/>
            </a:pPr>
            <a:endParaRPr lang="en-US" sz="1400" b="1"/>
          </a:p>
          <a:p>
            <a:pPr marL="0" indent="0">
              <a:buNone/>
            </a:pPr>
            <a:endParaRPr lang="en-US" sz="1400" b="1"/>
          </a:p>
          <a:p>
            <a:pPr marL="0" indent="0">
              <a:buNone/>
            </a:pPr>
            <a:endParaRPr lang="en-US" sz="1400" b="1"/>
          </a:p>
          <a:p>
            <a:pPr marL="0" indent="0">
              <a:buNone/>
            </a:pPr>
            <a:endParaRPr lang="en-US" sz="1400" b="1"/>
          </a:p>
          <a:p>
            <a:pPr marL="0" indent="0">
              <a:buNone/>
            </a:pPr>
            <a:endParaRPr lang="en-US" sz="1400" b="1"/>
          </a:p>
          <a:p>
            <a:pPr marL="0" indent="0">
              <a:buNone/>
            </a:pPr>
            <a:endParaRPr lang="en-US" sz="1400" b="1"/>
          </a:p>
          <a:p>
            <a:pPr marL="0" indent="0">
              <a:buNone/>
            </a:pPr>
            <a:r>
              <a:rPr lang="en-US" sz="1400" b="1"/>
              <a:t>E.(ii)</a:t>
            </a:r>
            <a:r>
              <a:rPr lang="en-US" sz="1400"/>
              <a:t>. </a:t>
            </a:r>
            <a:r>
              <a:rPr lang="en-US" sz="1400" b="1"/>
              <a:t>What can you conclude from the Q-Q plot?</a:t>
            </a:r>
            <a:endParaRPr lang="en-US" sz="1400" b="1">
              <a:cs typeface="Calibri"/>
            </a:endParaRPr>
          </a:p>
          <a:p>
            <a:pPr marL="0" indent="0">
              <a:buNone/>
            </a:pPr>
            <a:r>
              <a:rPr lang="en-US" sz="1400"/>
              <a:t>The QQ plot shows that the points do not align along the x=y line. It indicates that the data sets come from different distributions. In the context of the problem, the null hypothesis does not hold true and the plot suggests that the microbe content is altered in both the populations</a:t>
            </a:r>
            <a:endParaRPr lang="en-US" sz="1400">
              <a:cs typeface="Calibri"/>
            </a:endParaRPr>
          </a:p>
          <a:p>
            <a:pPr marL="0" indent="0">
              <a:buNone/>
            </a:pPr>
            <a:endParaRPr lang="en-US" sz="1400"/>
          </a:p>
        </p:txBody>
      </p:sp>
      <p:pic>
        <p:nvPicPr>
          <p:cNvPr id="4" name="Picture 3">
            <a:extLst>
              <a:ext uri="{FF2B5EF4-FFF2-40B4-BE49-F238E27FC236}">
                <a16:creationId xmlns:a16="http://schemas.microsoft.com/office/drawing/2014/main" id="{F3461085-9658-463F-BCF4-A6EA2FF723A2}"/>
              </a:ext>
            </a:extLst>
          </p:cNvPr>
          <p:cNvPicPr>
            <a:picLocks noChangeAspect="1"/>
          </p:cNvPicPr>
          <p:nvPr/>
        </p:nvPicPr>
        <p:blipFill>
          <a:blip r:embed="rId2"/>
          <a:stretch>
            <a:fillRect/>
          </a:stretch>
        </p:blipFill>
        <p:spPr>
          <a:xfrm>
            <a:off x="2875383" y="2579760"/>
            <a:ext cx="6441233" cy="2408521"/>
          </a:xfrm>
          <a:prstGeom prst="rect">
            <a:avLst/>
          </a:prstGeom>
        </p:spPr>
      </p:pic>
    </p:spTree>
    <p:extLst>
      <p:ext uri="{BB962C8B-B14F-4D97-AF65-F5344CB8AC3E}">
        <p14:creationId xmlns:p14="http://schemas.microsoft.com/office/powerpoint/2010/main" val="2372372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295551"/>
            <a:ext cx="10515600" cy="1325563"/>
          </a:xfrm>
        </p:spPr>
        <p:txBody>
          <a:bodyPr/>
          <a:lstStyle/>
          <a:p>
            <a:r>
              <a:rPr lang="en-US"/>
              <a:t>Task 3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b. Scree plots: </a:t>
            </a: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endParaRPr lang="en-US" sz="1400"/>
          </a:p>
          <a:p>
            <a:r>
              <a:rPr lang="en-US" sz="1400"/>
              <a:t>Number of principal components needed to explain 30% of the total variance (HE0 and HE1): </a:t>
            </a:r>
          </a:p>
          <a:p>
            <a:pPr marL="0" indent="0">
              <a:buNone/>
            </a:pPr>
            <a:r>
              <a:rPr lang="en-US" sz="1400"/>
              <a:t>      HE0 : The number of components to explain 30% of the variance are </a:t>
            </a:r>
            <a:r>
              <a:rPr lang="en-US" sz="1400" b="1"/>
              <a:t>16</a:t>
            </a:r>
          </a:p>
          <a:p>
            <a:pPr marL="0" indent="0">
              <a:buNone/>
            </a:pPr>
            <a:r>
              <a:rPr lang="en-US" sz="1400" b="1"/>
              <a:t>      </a:t>
            </a:r>
            <a:r>
              <a:rPr lang="en-US" sz="1400"/>
              <a:t>HE1</a:t>
            </a:r>
            <a:r>
              <a:rPr lang="en-US" sz="1400" b="1"/>
              <a:t> : </a:t>
            </a:r>
            <a:r>
              <a:rPr lang="en-US" sz="1400"/>
              <a:t>The number of components to explain 30% of the variance are </a:t>
            </a:r>
            <a:r>
              <a:rPr lang="en-US" sz="1400" b="1"/>
              <a:t>2 </a:t>
            </a:r>
          </a:p>
        </p:txBody>
      </p:sp>
      <p:pic>
        <p:nvPicPr>
          <p:cNvPr id="6" name="Picture 5">
            <a:extLst>
              <a:ext uri="{FF2B5EF4-FFF2-40B4-BE49-F238E27FC236}">
                <a16:creationId xmlns:a16="http://schemas.microsoft.com/office/drawing/2014/main" id="{0E5D82B3-E449-4A38-922F-E7A30E2B3394}"/>
              </a:ext>
            </a:extLst>
          </p:cNvPr>
          <p:cNvPicPr>
            <a:picLocks noChangeAspect="1"/>
          </p:cNvPicPr>
          <p:nvPr/>
        </p:nvPicPr>
        <p:blipFill>
          <a:blip r:embed="rId2"/>
          <a:stretch>
            <a:fillRect/>
          </a:stretch>
        </p:blipFill>
        <p:spPr>
          <a:xfrm>
            <a:off x="973828" y="2359893"/>
            <a:ext cx="5198373" cy="2420828"/>
          </a:xfrm>
          <a:prstGeom prst="rect">
            <a:avLst/>
          </a:prstGeom>
        </p:spPr>
      </p:pic>
      <p:pic>
        <p:nvPicPr>
          <p:cNvPr id="7" name="Picture 6">
            <a:extLst>
              <a:ext uri="{FF2B5EF4-FFF2-40B4-BE49-F238E27FC236}">
                <a16:creationId xmlns:a16="http://schemas.microsoft.com/office/drawing/2014/main" id="{6E871013-BEF2-459F-ACF4-97E94E727D61}"/>
              </a:ext>
            </a:extLst>
          </p:cNvPr>
          <p:cNvPicPr>
            <a:picLocks noChangeAspect="1"/>
          </p:cNvPicPr>
          <p:nvPr/>
        </p:nvPicPr>
        <p:blipFill>
          <a:blip r:embed="rId3"/>
          <a:stretch>
            <a:fillRect/>
          </a:stretch>
        </p:blipFill>
        <p:spPr>
          <a:xfrm>
            <a:off x="6554879" y="2286000"/>
            <a:ext cx="5411834" cy="2494721"/>
          </a:xfrm>
          <a:prstGeom prst="rect">
            <a:avLst/>
          </a:prstGeom>
        </p:spPr>
      </p:pic>
    </p:spTree>
    <p:extLst>
      <p:ext uri="{BB962C8B-B14F-4D97-AF65-F5344CB8AC3E}">
        <p14:creationId xmlns:p14="http://schemas.microsoft.com/office/powerpoint/2010/main" val="224339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825624"/>
            <a:ext cx="10383175" cy="4841505"/>
          </a:xfrm>
        </p:spPr>
        <p:txBody>
          <a:bodyPr>
            <a:normAutofit lnSpcReduction="10000"/>
          </a:bodyPr>
          <a:lstStyle/>
          <a:p>
            <a:r>
              <a:rPr lang="en-US" sz="1400"/>
              <a:t>c. Plots: </a:t>
            </a: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br>
              <a:rPr lang="en-US" sz="1400"/>
            </a:br>
            <a:endParaRPr lang="en-US" sz="1400"/>
          </a:p>
          <a:p>
            <a:endParaRPr lang="en-US" sz="1400"/>
          </a:p>
          <a:p>
            <a:r>
              <a:rPr lang="en-US" sz="1400"/>
              <a:t>Observations:</a:t>
            </a:r>
          </a:p>
          <a:p>
            <a:pPr marL="0" indent="0">
              <a:buNone/>
            </a:pPr>
            <a:r>
              <a:rPr lang="en-US" sz="1400"/>
              <a:t> From the plot, we could clearly see that there exists 2 distinct clusters in RH0 and 3 distinct clusters in RH1. The 2 principal components have been able to capture around </a:t>
            </a:r>
            <a:r>
              <a:rPr lang="en-US" sz="1400" b="1"/>
              <a:t>9%</a:t>
            </a:r>
            <a:r>
              <a:rPr lang="en-US" sz="1400"/>
              <a:t> and </a:t>
            </a:r>
            <a:r>
              <a:rPr lang="en-US" sz="1400" b="1"/>
              <a:t>33%</a:t>
            </a:r>
            <a:r>
              <a:rPr lang="en-US" sz="1400"/>
              <a:t> of variance. That is why we are able to see more clear clusters in the RH1 data.</a:t>
            </a:r>
          </a:p>
          <a:p>
            <a:pPr marL="0" indent="0">
              <a:buNone/>
            </a:pPr>
            <a:r>
              <a:rPr lang="en-US" sz="1400"/>
              <a:t>The intra-cluster distance between the samples in HE0 is more and the inter-cluster is less. Conversely, for HE1 samples, inter-cluster distance is more and intra-cluster distance between samples is less. </a:t>
            </a:r>
          </a:p>
          <a:p>
            <a:pPr marL="0" indent="0">
              <a:buNone/>
            </a:pPr>
            <a:endParaRPr lang="en-US" sz="1400"/>
          </a:p>
        </p:txBody>
      </p:sp>
      <p:pic>
        <p:nvPicPr>
          <p:cNvPr id="5" name="Picture 4">
            <a:extLst>
              <a:ext uri="{FF2B5EF4-FFF2-40B4-BE49-F238E27FC236}">
                <a16:creationId xmlns:a16="http://schemas.microsoft.com/office/drawing/2014/main" id="{2E163A94-8703-4234-B03B-5B76A5ADFBA2}"/>
              </a:ext>
            </a:extLst>
          </p:cNvPr>
          <p:cNvPicPr>
            <a:picLocks noChangeAspect="1"/>
          </p:cNvPicPr>
          <p:nvPr/>
        </p:nvPicPr>
        <p:blipFill>
          <a:blip r:embed="rId2"/>
          <a:stretch>
            <a:fillRect/>
          </a:stretch>
        </p:blipFill>
        <p:spPr>
          <a:xfrm>
            <a:off x="671512" y="1781175"/>
            <a:ext cx="10848975" cy="3295650"/>
          </a:xfrm>
          <a:prstGeom prst="rect">
            <a:avLst/>
          </a:prstGeom>
        </p:spPr>
      </p:pic>
    </p:spTree>
    <p:extLst>
      <p:ext uri="{BB962C8B-B14F-4D97-AF65-F5344CB8AC3E}">
        <p14:creationId xmlns:p14="http://schemas.microsoft.com/office/powerpoint/2010/main" val="116113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83355" y="5628443"/>
            <a:ext cx="11686089" cy="1238435"/>
          </a:xfrm>
        </p:spPr>
        <p:txBody>
          <a:bodyPr>
            <a:normAutofit fontScale="92500" lnSpcReduction="20000"/>
          </a:bodyPr>
          <a:lstStyle/>
          <a:p>
            <a:endParaRPr lang="en-US" sz="1400"/>
          </a:p>
          <a:p>
            <a:pPr marL="0" indent="0">
              <a:buNone/>
            </a:pPr>
            <a:r>
              <a:rPr lang="en-US" sz="1400" b="1"/>
              <a:t>Observations</a:t>
            </a:r>
            <a:r>
              <a:rPr lang="en-US" sz="1400"/>
              <a:t>: </a:t>
            </a:r>
          </a:p>
          <a:p>
            <a:r>
              <a:rPr lang="en-US" sz="1400"/>
              <a:t>1) For the same population, the orientation of the clusters depend on the initial random seed. For different seed value, we can see different positioning of the clusters in the d-dimensional space.</a:t>
            </a:r>
          </a:p>
          <a:p>
            <a:r>
              <a:rPr lang="en-US" sz="1400"/>
              <a:t>2) Clusters are clearly distinguishable (far apart) in HE1, whereas the cluster boundary is not well defined for HE0 population.</a:t>
            </a:r>
          </a:p>
        </p:txBody>
      </p:sp>
      <p:pic>
        <p:nvPicPr>
          <p:cNvPr id="7" name="Picture 6">
            <a:extLst>
              <a:ext uri="{FF2B5EF4-FFF2-40B4-BE49-F238E27FC236}">
                <a16:creationId xmlns:a16="http://schemas.microsoft.com/office/drawing/2014/main" id="{EFE425C6-E947-41A6-A8A3-C0170A413058}"/>
              </a:ext>
            </a:extLst>
          </p:cNvPr>
          <p:cNvPicPr>
            <a:picLocks noChangeAspect="1"/>
          </p:cNvPicPr>
          <p:nvPr/>
        </p:nvPicPr>
        <p:blipFill>
          <a:blip r:embed="rId2"/>
          <a:stretch>
            <a:fillRect/>
          </a:stretch>
        </p:blipFill>
        <p:spPr>
          <a:xfrm>
            <a:off x="183356" y="1411549"/>
            <a:ext cx="11825288" cy="4483223"/>
          </a:xfrm>
          <a:prstGeom prst="rect">
            <a:avLst/>
          </a:prstGeom>
        </p:spPr>
      </p:pic>
    </p:spTree>
    <p:extLst>
      <p:ext uri="{BB962C8B-B14F-4D97-AF65-F5344CB8AC3E}">
        <p14:creationId xmlns:p14="http://schemas.microsoft.com/office/powerpoint/2010/main" val="1268502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2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d. Discussion of similarities and differences between PCA and t-SNE results:</a:t>
            </a:r>
          </a:p>
          <a:p>
            <a:pPr marL="0" indent="0">
              <a:buNone/>
            </a:pPr>
            <a:endParaRPr lang="en-US" sz="1400"/>
          </a:p>
          <a:p>
            <a:pPr marL="0" indent="0">
              <a:buNone/>
            </a:pPr>
            <a:r>
              <a:rPr lang="en-US" sz="1400"/>
              <a:t> </a:t>
            </a:r>
            <a:r>
              <a:rPr lang="en-US" sz="1400" b="1"/>
              <a:t>Similarity :</a:t>
            </a:r>
          </a:p>
          <a:p>
            <a:pPr marL="0" indent="0">
              <a:buNone/>
            </a:pPr>
            <a:r>
              <a:rPr lang="en-US" sz="1400"/>
              <a:t>1) Both the algorithms are used for dimensionality reduction of bigger size datasets</a:t>
            </a:r>
          </a:p>
          <a:p>
            <a:pPr marL="0" indent="0">
              <a:buNone/>
            </a:pPr>
            <a:r>
              <a:rPr lang="en-US" sz="1400"/>
              <a:t>2) Both are unsupervised learning techniques which can be used for data exploration and visualization.</a:t>
            </a:r>
          </a:p>
          <a:p>
            <a:pPr marL="0" indent="0">
              <a:buNone/>
            </a:pPr>
            <a:endParaRPr lang="en-US" sz="1400"/>
          </a:p>
          <a:p>
            <a:pPr marL="0" indent="0">
              <a:buNone/>
            </a:pPr>
            <a:r>
              <a:rPr lang="en-US" sz="1400" b="1"/>
              <a:t>Differences :</a:t>
            </a:r>
          </a:p>
          <a:p>
            <a:pPr marL="0" indent="0">
              <a:buNone/>
            </a:pPr>
            <a:r>
              <a:rPr lang="en-US" sz="1400"/>
              <a:t>1) PCA uses linear feature extraction technique to find the components with the largest variance</a:t>
            </a:r>
          </a:p>
          <a:p>
            <a:pPr marL="0" indent="0">
              <a:buNone/>
            </a:pPr>
            <a:r>
              <a:rPr lang="en-US" sz="1400"/>
              <a:t>2)t-SNE uses non linear feature reduction from high dimensional space to low dimensional space      </a:t>
            </a:r>
          </a:p>
          <a:p>
            <a:pPr marL="0" indent="0">
              <a:buNone/>
            </a:pPr>
            <a:r>
              <a:rPr lang="en-US" sz="1400"/>
              <a:t>3)  PCA is a mathematical approach and tries to separate points as far as possible based on highest variance while 	 TSNE is a probabilistic approach and tries to group points as close as possible based on probability that two close points came from the same population distribution</a:t>
            </a:r>
          </a:p>
        </p:txBody>
      </p:sp>
    </p:spTree>
    <p:extLst>
      <p:ext uri="{BB962C8B-B14F-4D97-AF65-F5344CB8AC3E}">
        <p14:creationId xmlns:p14="http://schemas.microsoft.com/office/powerpoint/2010/main" val="271941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a. K-means:</a:t>
            </a:r>
          </a:p>
        </p:txBody>
      </p:sp>
      <p:pic>
        <p:nvPicPr>
          <p:cNvPr id="4" name="Picture 3">
            <a:extLst>
              <a:ext uri="{FF2B5EF4-FFF2-40B4-BE49-F238E27FC236}">
                <a16:creationId xmlns:a16="http://schemas.microsoft.com/office/drawing/2014/main" id="{0C8F18F7-77E8-44BB-B8B6-5051F4AE8DFB}"/>
              </a:ext>
            </a:extLst>
          </p:cNvPr>
          <p:cNvPicPr>
            <a:picLocks noChangeAspect="1"/>
          </p:cNvPicPr>
          <p:nvPr/>
        </p:nvPicPr>
        <p:blipFill>
          <a:blip r:embed="rId2"/>
          <a:stretch>
            <a:fillRect/>
          </a:stretch>
        </p:blipFill>
        <p:spPr>
          <a:xfrm>
            <a:off x="5876607" y="2220083"/>
            <a:ext cx="5955196" cy="2269184"/>
          </a:xfrm>
          <a:prstGeom prst="rect">
            <a:avLst/>
          </a:prstGeom>
        </p:spPr>
      </p:pic>
      <p:pic>
        <p:nvPicPr>
          <p:cNvPr id="5" name="Picture 4">
            <a:extLst>
              <a:ext uri="{FF2B5EF4-FFF2-40B4-BE49-F238E27FC236}">
                <a16:creationId xmlns:a16="http://schemas.microsoft.com/office/drawing/2014/main" id="{396BA923-7B0E-453F-9EF8-D8BA3E1F4C0E}"/>
              </a:ext>
            </a:extLst>
          </p:cNvPr>
          <p:cNvPicPr>
            <a:picLocks noChangeAspect="1"/>
          </p:cNvPicPr>
          <p:nvPr/>
        </p:nvPicPr>
        <p:blipFill>
          <a:blip r:embed="rId3"/>
          <a:stretch>
            <a:fillRect/>
          </a:stretch>
        </p:blipFill>
        <p:spPr>
          <a:xfrm>
            <a:off x="767112" y="2220083"/>
            <a:ext cx="4897258" cy="2229620"/>
          </a:xfrm>
          <a:prstGeom prst="rect">
            <a:avLst/>
          </a:prstGeom>
        </p:spPr>
      </p:pic>
      <p:sp>
        <p:nvSpPr>
          <p:cNvPr id="7" name="TextBox 6">
            <a:extLst>
              <a:ext uri="{FF2B5EF4-FFF2-40B4-BE49-F238E27FC236}">
                <a16:creationId xmlns:a16="http://schemas.microsoft.com/office/drawing/2014/main" id="{4B976BD6-42CB-4275-B1A1-B53DD4A74483}"/>
              </a:ext>
            </a:extLst>
          </p:cNvPr>
          <p:cNvSpPr txBox="1"/>
          <p:nvPr/>
        </p:nvSpPr>
        <p:spPr>
          <a:xfrm>
            <a:off x="767112" y="4646543"/>
            <a:ext cx="11064691" cy="2585323"/>
          </a:xfrm>
          <a:prstGeom prst="rect">
            <a:avLst/>
          </a:prstGeom>
          <a:noFill/>
        </p:spPr>
        <p:txBody>
          <a:bodyPr wrap="square" rtlCol="0">
            <a:spAutoFit/>
          </a:bodyPr>
          <a:lstStyle/>
          <a:p>
            <a:r>
              <a:rPr lang="en-US"/>
              <a:t>Visually , we saw that relative abundance 0 had 2 clusters and relative abundance 1 had 3 clusters .</a:t>
            </a:r>
          </a:p>
          <a:p>
            <a:endParaRPr lang="en-US"/>
          </a:p>
          <a:p>
            <a:r>
              <a:rPr lang="en-US"/>
              <a:t>Verification of the visual inspection for clusters can be seen through the elbow curve on the left :</a:t>
            </a:r>
          </a:p>
          <a:p>
            <a:endParaRPr lang="en-US"/>
          </a:p>
          <a:p>
            <a:r>
              <a:rPr lang="en-US"/>
              <a:t>The elbow curve which tells us the Within sum of squares (WSS) for different values of K. The point at which the </a:t>
            </a:r>
          </a:p>
          <a:p>
            <a:r>
              <a:rPr lang="en-US"/>
              <a:t>curve shows a sudden decrease in the WSS  is the elbow point which can be considered as the optimum number of K</a:t>
            </a:r>
            <a:br>
              <a:rPr lang="en-US"/>
            </a:br>
            <a:r>
              <a:rPr lang="en-US"/>
              <a:t>From above we could see that K=2 and 3 respectively.</a:t>
            </a:r>
          </a:p>
          <a:p>
            <a:endParaRPr lang="en-US"/>
          </a:p>
          <a:p>
            <a:endParaRPr lang="en-US"/>
          </a:p>
        </p:txBody>
      </p:sp>
    </p:spTree>
    <p:extLst>
      <p:ext uri="{BB962C8B-B14F-4D97-AF65-F5344CB8AC3E}">
        <p14:creationId xmlns:p14="http://schemas.microsoft.com/office/powerpoint/2010/main" val="1665055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a:bodyPr>
          <a:lstStyle/>
          <a:p>
            <a:r>
              <a:rPr lang="en-US" sz="1400"/>
              <a:t>b. Gaussian mixture model:</a:t>
            </a:r>
          </a:p>
          <a:p>
            <a:endParaRPr lang="en-US" sz="1400">
              <a:cs typeface="Calibri"/>
            </a:endParaRPr>
          </a:p>
          <a:p>
            <a:endParaRPr lang="en-US" sz="1400">
              <a:cs typeface="Calibri"/>
            </a:endParaRPr>
          </a:p>
        </p:txBody>
      </p:sp>
      <p:pic>
        <p:nvPicPr>
          <p:cNvPr id="5" name="Picture 5" descr="A screenshot of a cell phone&#10;&#10;Description generated with very high confidence">
            <a:extLst>
              <a:ext uri="{FF2B5EF4-FFF2-40B4-BE49-F238E27FC236}">
                <a16:creationId xmlns:a16="http://schemas.microsoft.com/office/drawing/2014/main" id="{5DF27378-673D-42C7-940D-B685FBDDF0DD}"/>
              </a:ext>
            </a:extLst>
          </p:cNvPr>
          <p:cNvPicPr>
            <a:picLocks noChangeAspect="1"/>
          </p:cNvPicPr>
          <p:nvPr/>
        </p:nvPicPr>
        <p:blipFill>
          <a:blip r:embed="rId2"/>
          <a:stretch>
            <a:fillRect/>
          </a:stretch>
        </p:blipFill>
        <p:spPr>
          <a:xfrm>
            <a:off x="528181" y="2401536"/>
            <a:ext cx="11407035" cy="3464105"/>
          </a:xfrm>
          <a:prstGeom prst="rect">
            <a:avLst/>
          </a:prstGeom>
        </p:spPr>
      </p:pic>
    </p:spTree>
    <p:extLst>
      <p:ext uri="{BB962C8B-B14F-4D97-AF65-F5344CB8AC3E}">
        <p14:creationId xmlns:p14="http://schemas.microsoft.com/office/powerpoint/2010/main" val="9065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AE09-0795-4ADD-AD9A-B34B3AE4F422}"/>
              </a:ext>
            </a:extLst>
          </p:cNvPr>
          <p:cNvSpPr>
            <a:spLocks noGrp="1"/>
          </p:cNvSpPr>
          <p:nvPr>
            <p:ph type="title"/>
          </p:nvPr>
        </p:nvSpPr>
        <p:spPr>
          <a:xfrm>
            <a:off x="838200" y="65130"/>
            <a:ext cx="10515600" cy="1325563"/>
          </a:xfrm>
        </p:spPr>
        <p:txBody>
          <a:bodyPr/>
          <a:lstStyle/>
          <a:p>
            <a:r>
              <a:rPr lang="en-US"/>
              <a:t>Task 1 - Question 0</a:t>
            </a:r>
          </a:p>
        </p:txBody>
      </p:sp>
      <p:sp>
        <p:nvSpPr>
          <p:cNvPr id="3" name="Content Placeholder 2">
            <a:extLst>
              <a:ext uri="{FF2B5EF4-FFF2-40B4-BE49-F238E27FC236}">
                <a16:creationId xmlns:a16="http://schemas.microsoft.com/office/drawing/2014/main" id="{6CAB5503-4181-4B53-893E-FCCEE467D992}"/>
              </a:ext>
            </a:extLst>
          </p:cNvPr>
          <p:cNvSpPr>
            <a:spLocks noGrp="1"/>
          </p:cNvSpPr>
          <p:nvPr>
            <p:ph idx="1"/>
          </p:nvPr>
        </p:nvSpPr>
        <p:spPr>
          <a:xfrm>
            <a:off x="838200" y="1522587"/>
            <a:ext cx="955089" cy="554223"/>
          </a:xfrm>
        </p:spPr>
        <p:txBody>
          <a:bodyPr>
            <a:normAutofit/>
          </a:bodyPr>
          <a:lstStyle/>
          <a:p>
            <a:pPr marL="0" indent="0">
              <a:buNone/>
            </a:pPr>
            <a:endParaRPr lang="en-US" sz="2000"/>
          </a:p>
          <a:p>
            <a:pPr marL="0" indent="0">
              <a:buNone/>
            </a:pPr>
            <a:endParaRPr lang="en-US"/>
          </a:p>
        </p:txBody>
      </p:sp>
      <p:sp>
        <p:nvSpPr>
          <p:cNvPr id="6" name="TextBox 5">
            <a:extLst>
              <a:ext uri="{FF2B5EF4-FFF2-40B4-BE49-F238E27FC236}">
                <a16:creationId xmlns:a16="http://schemas.microsoft.com/office/drawing/2014/main" id="{DCF2C8F6-6611-4E40-8611-99C12BBAD1CA}"/>
              </a:ext>
            </a:extLst>
          </p:cNvPr>
          <p:cNvSpPr txBox="1"/>
          <p:nvPr/>
        </p:nvSpPr>
        <p:spPr>
          <a:xfrm>
            <a:off x="1199115" y="1353639"/>
            <a:ext cx="10004594" cy="3139321"/>
          </a:xfrm>
          <a:prstGeom prst="rect">
            <a:avLst/>
          </a:prstGeom>
          <a:noFill/>
        </p:spPr>
        <p:txBody>
          <a:bodyPr wrap="square" rtlCol="0" anchor="t">
            <a:spAutoFit/>
          </a:bodyPr>
          <a:lstStyle/>
          <a:p>
            <a:pPr marL="342900" indent="-342900">
              <a:buAutoNum type="arabicPeriod"/>
            </a:pPr>
            <a:r>
              <a:rPr lang="en-US" b="1"/>
              <a:t>Why do biologists need multiple samples to identify microbes with significantly altered abundance?</a:t>
            </a:r>
          </a:p>
          <a:p>
            <a:endParaRPr lang="en-US">
              <a:ea typeface="+mn-lt"/>
              <a:cs typeface="+mn-lt"/>
            </a:endParaRPr>
          </a:p>
          <a:p>
            <a:r>
              <a:rPr lang="en-US">
                <a:ea typeface="+mn-lt"/>
                <a:cs typeface="+mn-lt"/>
              </a:rPr>
              <a:t>We encourage the process of taking multiple sample sizes so that we can say with more confidence that   these results confirm to the total population (Like mean and variance of the population).</a:t>
            </a:r>
          </a:p>
          <a:p>
            <a:r>
              <a:rPr lang="en-US">
                <a:ea typeface="+mn-lt"/>
                <a:cs typeface="+mn-lt"/>
              </a:rPr>
              <a:t>Drawing multiple sample sizes give more reliable results about the abundance of microbes with greater </a:t>
            </a:r>
          </a:p>
          <a:p>
            <a:r>
              <a:rPr lang="en-US">
                <a:ea typeface="+mn-lt"/>
                <a:cs typeface="+mn-lt"/>
              </a:rPr>
              <a:t>precision and confidence.</a:t>
            </a:r>
            <a:endParaRPr lang="en-US">
              <a:cs typeface="Calibri"/>
            </a:endParaRPr>
          </a:p>
          <a:p>
            <a:br>
              <a:rPr lang="en-US"/>
            </a:br>
            <a:r>
              <a:rPr lang="en-US">
                <a:ea typeface="+mn-lt"/>
                <a:cs typeface="+mn-lt"/>
              </a:rPr>
              <a:t>This is the statistical reason why biologists need multiple samples to identify microbes with significantly altered abundance </a:t>
            </a:r>
          </a:p>
          <a:p>
            <a:endParaRPr lang="en-US">
              <a:cs typeface="Calibri"/>
            </a:endParaRPr>
          </a:p>
          <a:p>
            <a:endParaRPr lang="en-US">
              <a:cs typeface="Calibri"/>
            </a:endParaRPr>
          </a:p>
        </p:txBody>
      </p:sp>
      <p:sp>
        <p:nvSpPr>
          <p:cNvPr id="8" name="TextBox 7">
            <a:extLst>
              <a:ext uri="{FF2B5EF4-FFF2-40B4-BE49-F238E27FC236}">
                <a16:creationId xmlns:a16="http://schemas.microsoft.com/office/drawing/2014/main" id="{321C7E99-81D1-4D75-94C1-B8E7C53B3A4C}"/>
              </a:ext>
            </a:extLst>
          </p:cNvPr>
          <p:cNvSpPr txBox="1"/>
          <p:nvPr/>
        </p:nvSpPr>
        <p:spPr>
          <a:xfrm>
            <a:off x="1199114" y="5011238"/>
            <a:ext cx="9793771" cy="892257"/>
          </a:xfrm>
          <a:prstGeom prst="rect">
            <a:avLst/>
          </a:prstGeom>
          <a:noFill/>
        </p:spPr>
        <p:txBody>
          <a:bodyPr wrap="none" rtlCol="0">
            <a:noAutofit/>
          </a:bodyPr>
          <a:lstStyle/>
          <a:p>
            <a:r>
              <a:rPr lang="en-US"/>
              <a:t>2. </a:t>
            </a:r>
            <a:r>
              <a:rPr lang="en-US" b="1"/>
              <a:t>Number of samples analyzed:</a:t>
            </a:r>
            <a:r>
              <a:rPr lang="en-US"/>
              <a:t> 764</a:t>
            </a:r>
          </a:p>
          <a:p>
            <a:endParaRPr lang="en-US"/>
          </a:p>
          <a:p>
            <a:r>
              <a:rPr lang="en-US"/>
              <a:t>3. </a:t>
            </a:r>
            <a:r>
              <a:rPr lang="en-US" b="1"/>
              <a:t>Number of microbes identified</a:t>
            </a:r>
            <a:r>
              <a:rPr lang="en-US"/>
              <a:t>: 149 </a:t>
            </a:r>
          </a:p>
        </p:txBody>
      </p:sp>
    </p:spTree>
    <p:extLst>
      <p:ext uri="{BB962C8B-B14F-4D97-AF65-F5344CB8AC3E}">
        <p14:creationId xmlns:p14="http://schemas.microsoft.com/office/powerpoint/2010/main" val="1774812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838200" y="365125"/>
            <a:ext cx="10515600" cy="1325563"/>
          </a:xfrm>
        </p:spPr>
        <p:txBody>
          <a:bodyPr/>
          <a:lstStyle/>
          <a:p>
            <a:r>
              <a:rPr lang="en-US"/>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825625"/>
            <a:ext cx="10515600" cy="4351338"/>
          </a:xfrm>
        </p:spPr>
        <p:txBody>
          <a:bodyPr>
            <a:normAutofit/>
          </a:bodyPr>
          <a:lstStyle/>
          <a:p>
            <a:r>
              <a:rPr lang="en-US" sz="1400"/>
              <a:t>c. single linkage hierarchical:</a:t>
            </a:r>
          </a:p>
        </p:txBody>
      </p:sp>
      <p:pic>
        <p:nvPicPr>
          <p:cNvPr id="8" name="Picture 7">
            <a:extLst>
              <a:ext uri="{FF2B5EF4-FFF2-40B4-BE49-F238E27FC236}">
                <a16:creationId xmlns:a16="http://schemas.microsoft.com/office/drawing/2014/main" id="{A05EA3F6-A4D6-4B3D-8DAB-E3549F657C55}"/>
              </a:ext>
            </a:extLst>
          </p:cNvPr>
          <p:cNvPicPr>
            <a:picLocks noChangeAspect="1"/>
          </p:cNvPicPr>
          <p:nvPr/>
        </p:nvPicPr>
        <p:blipFill>
          <a:blip r:embed="rId2"/>
          <a:stretch>
            <a:fillRect/>
          </a:stretch>
        </p:blipFill>
        <p:spPr>
          <a:xfrm>
            <a:off x="1009444" y="2330725"/>
            <a:ext cx="5247263" cy="3374336"/>
          </a:xfrm>
          <a:prstGeom prst="rect">
            <a:avLst/>
          </a:prstGeom>
        </p:spPr>
      </p:pic>
      <p:pic>
        <p:nvPicPr>
          <p:cNvPr id="9" name="Picture 8">
            <a:extLst>
              <a:ext uri="{FF2B5EF4-FFF2-40B4-BE49-F238E27FC236}">
                <a16:creationId xmlns:a16="http://schemas.microsoft.com/office/drawing/2014/main" id="{7D0748C7-0101-40BD-9985-28CCFBEA02C2}"/>
              </a:ext>
            </a:extLst>
          </p:cNvPr>
          <p:cNvPicPr>
            <a:picLocks noChangeAspect="1"/>
          </p:cNvPicPr>
          <p:nvPr/>
        </p:nvPicPr>
        <p:blipFill>
          <a:blip r:embed="rId3"/>
          <a:stretch>
            <a:fillRect/>
          </a:stretch>
        </p:blipFill>
        <p:spPr>
          <a:xfrm>
            <a:off x="6319838" y="2330725"/>
            <a:ext cx="5205206" cy="3374336"/>
          </a:xfrm>
          <a:prstGeom prst="rect">
            <a:avLst/>
          </a:prstGeom>
        </p:spPr>
      </p:pic>
    </p:spTree>
    <p:extLst>
      <p:ext uri="{BB962C8B-B14F-4D97-AF65-F5344CB8AC3E}">
        <p14:creationId xmlns:p14="http://schemas.microsoft.com/office/powerpoint/2010/main" val="372532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r>
              <a:rPr lang="en-US" sz="1400"/>
              <a:t>c. complete linkage hierarchical:</a:t>
            </a:r>
          </a:p>
        </p:txBody>
      </p:sp>
      <p:pic>
        <p:nvPicPr>
          <p:cNvPr id="4" name="Picture 3">
            <a:extLst>
              <a:ext uri="{FF2B5EF4-FFF2-40B4-BE49-F238E27FC236}">
                <a16:creationId xmlns:a16="http://schemas.microsoft.com/office/drawing/2014/main" id="{E8A21BBE-7C21-4B23-A15E-3A2855F7C0F3}"/>
              </a:ext>
            </a:extLst>
          </p:cNvPr>
          <p:cNvPicPr>
            <a:picLocks noChangeAspect="1"/>
          </p:cNvPicPr>
          <p:nvPr/>
        </p:nvPicPr>
        <p:blipFill>
          <a:blip r:embed="rId2"/>
          <a:stretch>
            <a:fillRect/>
          </a:stretch>
        </p:blipFill>
        <p:spPr>
          <a:xfrm>
            <a:off x="838200" y="2320787"/>
            <a:ext cx="5657022" cy="3637722"/>
          </a:xfrm>
          <a:prstGeom prst="rect">
            <a:avLst/>
          </a:prstGeom>
        </p:spPr>
      </p:pic>
      <p:pic>
        <p:nvPicPr>
          <p:cNvPr id="5" name="Picture 4">
            <a:extLst>
              <a:ext uri="{FF2B5EF4-FFF2-40B4-BE49-F238E27FC236}">
                <a16:creationId xmlns:a16="http://schemas.microsoft.com/office/drawing/2014/main" id="{C931CD1A-966D-40F9-91FB-E09671838E2E}"/>
              </a:ext>
            </a:extLst>
          </p:cNvPr>
          <p:cNvPicPr>
            <a:picLocks noChangeAspect="1"/>
          </p:cNvPicPr>
          <p:nvPr/>
        </p:nvPicPr>
        <p:blipFill>
          <a:blip r:embed="rId3"/>
          <a:stretch>
            <a:fillRect/>
          </a:stretch>
        </p:blipFill>
        <p:spPr>
          <a:xfrm>
            <a:off x="6551751" y="2320787"/>
            <a:ext cx="5249479" cy="3637722"/>
          </a:xfrm>
          <a:prstGeom prst="rect">
            <a:avLst/>
          </a:prstGeom>
        </p:spPr>
      </p:pic>
    </p:spTree>
    <p:extLst>
      <p:ext uri="{BB962C8B-B14F-4D97-AF65-F5344CB8AC3E}">
        <p14:creationId xmlns:p14="http://schemas.microsoft.com/office/powerpoint/2010/main" val="1961809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fontScale="92500" lnSpcReduction="20000"/>
          </a:bodyPr>
          <a:lstStyle/>
          <a:p>
            <a:pPr marL="0" indent="0">
              <a:buNone/>
            </a:pPr>
            <a:r>
              <a:rPr lang="en-US" sz="1400" b="1"/>
              <a:t>d. Discussion on single vs. complete linkage hierarchical methods:</a:t>
            </a:r>
          </a:p>
          <a:p>
            <a:r>
              <a:rPr lang="en-US" sz="1400"/>
              <a:t>Single-linkage (nearest neighbor) is the shortest distance between a pair of observations in two clusters. It can sometimes produce clusters where observations in different clusters are closer together than to observations within their own clusters. These clusters can appear spread-out.</a:t>
            </a:r>
          </a:p>
          <a:p>
            <a:r>
              <a:rPr lang="en-US" sz="1400"/>
              <a:t>Unlike single link, Complete-linkage (farthest neighbor) is where distance is measured between the farthest pair of observations in two clusters. This method usually produces tighter clusters than single-linkage, but these tight clusters can end up very close together. Along with average-linkage, it is one of the more popular distance metrics</a:t>
            </a:r>
          </a:p>
          <a:p>
            <a:pPr marL="0" indent="0">
              <a:buNone/>
            </a:pPr>
            <a:endParaRPr lang="en-US" sz="1400"/>
          </a:p>
          <a:p>
            <a:pPr marL="0" indent="0">
              <a:buNone/>
            </a:pPr>
            <a:r>
              <a:rPr lang="en-US" sz="1400"/>
              <a:t>Yes. We could see a difference in the clusters being formed in single and complete linkage clustering. There is one single data point which is located little further away from the clusters (Right side in the last 2 picture) in single linking which is forming its own cluster</a:t>
            </a:r>
            <a:br>
              <a:rPr lang="en-US" sz="1200"/>
            </a:br>
            <a:endParaRPr lang="en-US" sz="1200"/>
          </a:p>
          <a:p>
            <a:pPr marL="0" indent="0">
              <a:buNone/>
            </a:pPr>
            <a:r>
              <a:rPr lang="en-US" sz="1400"/>
              <a:t>Yes. The data contains some outliers which are quite distant to be included as a part of any of the inherent clusters in the dataset. This is also evident in the single link clusters formed, as single link clustering is more sensitive to noise and outliers and can find irregular cluster shapes, which is present in this case.</a:t>
            </a:r>
          </a:p>
          <a:p>
            <a:endParaRPr lang="en-US" sz="1400" b="1"/>
          </a:p>
          <a:p>
            <a:pPr marL="0" indent="0">
              <a:buNone/>
            </a:pPr>
            <a:r>
              <a:rPr lang="en-US" sz="1400" b="1"/>
              <a:t>e. Interpretation and comparison of the different methods: </a:t>
            </a:r>
          </a:p>
          <a:p>
            <a:pPr marL="0" indent="0">
              <a:buNone/>
            </a:pPr>
            <a:r>
              <a:rPr lang="en-US" sz="1400">
                <a:cs typeface="Calibri"/>
              </a:rPr>
              <a:t>Based on the clusters formed , it can be seen that K-means and GMM produce almost identical clusters for both HE0 and HE1 clusters . One reason for this may be due to the initial seed selection. This is very evident from the centroid of clusters whose values are very close in </a:t>
            </a:r>
            <a:r>
              <a:rPr lang="en-US" sz="1400" err="1">
                <a:cs typeface="Calibri"/>
              </a:rPr>
              <a:t>Kmeans</a:t>
            </a:r>
            <a:r>
              <a:rPr lang="en-US" sz="1400">
                <a:cs typeface="Calibri"/>
              </a:rPr>
              <a:t> and GMM (Can be seen in the code). It’s not always necessary that these method produce similar results.</a:t>
            </a:r>
          </a:p>
          <a:p>
            <a:pPr marL="0" indent="0">
              <a:buNone/>
            </a:pPr>
            <a:r>
              <a:rPr lang="en-US" sz="1400">
                <a:cs typeface="Calibri"/>
              </a:rPr>
              <a:t> Hierarchal clustering produce similar results when the complete linkage distance is used while when single linkage distance is used we see that there is one single data point which is located little further away from the clusters in single linking which is forming its own cluster.</a:t>
            </a:r>
          </a:p>
          <a:p>
            <a:pPr marL="0" indent="0">
              <a:buNone/>
            </a:pPr>
            <a:r>
              <a:rPr lang="en-US" sz="1400">
                <a:cs typeface="Calibri"/>
              </a:rPr>
              <a:t>We have finally used cluster results from K-means as the basis for our analysis.</a:t>
            </a:r>
          </a:p>
          <a:p>
            <a:endParaRPr lang="en-US" sz="1400"/>
          </a:p>
        </p:txBody>
      </p:sp>
    </p:spTree>
    <p:extLst>
      <p:ext uri="{BB962C8B-B14F-4D97-AF65-F5344CB8AC3E}">
        <p14:creationId xmlns:p14="http://schemas.microsoft.com/office/powerpoint/2010/main" val="3851916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3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2100" b="1"/>
              <a:t>f. In context, what do the clusters you have found represent? What are some factors which could account for this type of clustering pattern?</a:t>
            </a:r>
          </a:p>
          <a:p>
            <a:r>
              <a:rPr lang="en-US" sz="1900">
                <a:ea typeface="+mn-lt"/>
                <a:cs typeface="+mn-lt"/>
              </a:rPr>
              <a:t>The clusters found through different algorithm represent the subpopulation of samples which shows certain attribute as compared to another subpopulation. For example, the first cluster might have higher relative abundance of certain specific type microbes as compared to the other clusters.</a:t>
            </a:r>
          </a:p>
          <a:p>
            <a:r>
              <a:rPr lang="en-US" sz="1900">
                <a:ea typeface="+mn-lt"/>
                <a:cs typeface="+mn-lt"/>
              </a:rPr>
              <a:t>The clusters represent samples having similar relative abundance of all microbes. Different clusters may/may not have different samples (sample number)</a:t>
            </a:r>
          </a:p>
          <a:p>
            <a:r>
              <a:rPr lang="en-US" sz="1900">
                <a:solidFill>
                  <a:srgbClr val="212121"/>
                </a:solidFill>
              </a:rPr>
              <a:t>The factors that could account for these type of clustering pattern would be the difference in the relative abundance of different microbes in different samples</a:t>
            </a:r>
            <a:endParaRPr lang="en-US" sz="1900"/>
          </a:p>
          <a:p>
            <a:pPr marL="0" indent="0">
              <a:buNone/>
            </a:pPr>
            <a:endParaRPr lang="en-US" sz="1400" b="1">
              <a:cs typeface="Calibri" panose="020F0502020204030204"/>
            </a:endParaRPr>
          </a:p>
          <a:p>
            <a:pPr marL="0" indent="0">
              <a:buNone/>
            </a:pPr>
            <a:br>
              <a:rPr lang="en-US" sz="1400"/>
            </a:br>
            <a:r>
              <a:rPr lang="en-US" sz="1700" b="1"/>
              <a:t>g. Based on your process for deciding the number of clusters to partition the data into, what situations or factors might result in your decision being inaccurate?</a:t>
            </a:r>
          </a:p>
          <a:p>
            <a:r>
              <a:rPr lang="en-US" sz="1400">
                <a:cs typeface="Calibri"/>
              </a:rPr>
              <a:t>The visual inspection approach based on the clusters visible in PCA can go wrong if the difference between the relative abundance of microbes is small.</a:t>
            </a:r>
          </a:p>
          <a:p>
            <a:r>
              <a:rPr lang="en-US" sz="1400">
                <a:cs typeface="Calibri"/>
              </a:rPr>
              <a:t>Conceptually, the clusters might not be distinctly visible (absence of distinct decision boundary) and can overlap, resulting in incorrect number of clusters.</a:t>
            </a:r>
          </a:p>
          <a:p>
            <a:r>
              <a:rPr lang="en-US" sz="1400">
                <a:cs typeface="Calibri"/>
              </a:rPr>
              <a:t>A better approach will be to use different metrics like elbow-curve, BIC etc. to determine the optimum number of clusters.</a:t>
            </a:r>
          </a:p>
        </p:txBody>
      </p:sp>
    </p:spTree>
    <p:extLst>
      <p:ext uri="{BB962C8B-B14F-4D97-AF65-F5344CB8AC3E}">
        <p14:creationId xmlns:p14="http://schemas.microsoft.com/office/powerpoint/2010/main" val="317404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a:xfrm>
            <a:off x="655528" y="129150"/>
            <a:ext cx="10515600" cy="1325563"/>
          </a:xfrm>
        </p:spPr>
        <p:txBody>
          <a:bodyPr/>
          <a:lstStyle/>
          <a:p>
            <a:r>
              <a:rPr lang="en-US"/>
              <a:t>Task 4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020871" y="1256472"/>
            <a:ext cx="10150257" cy="5290792"/>
          </a:xfrm>
        </p:spPr>
        <p:txBody>
          <a:bodyPr vert="horz" lIns="91440" tIns="45720" rIns="91440" bIns="45720" rtlCol="0" anchor="t">
            <a:normAutofit fontScale="85000" lnSpcReduction="20000"/>
          </a:bodyPr>
          <a:lstStyle/>
          <a:p>
            <a:r>
              <a:rPr lang="en-US" sz="1400"/>
              <a:t>a. Determining which HE1 subpopulations had a significantly different microbiome than the HE0 samples. Explain your decision process and provide evidence supporting your conclusions. </a:t>
            </a:r>
            <a:endParaRPr lang="en-US" sz="1700"/>
          </a:p>
          <a:p>
            <a:pPr marL="0" indent="0">
              <a:buNone/>
            </a:pPr>
            <a:r>
              <a:rPr lang="en-US" sz="1700"/>
              <a:t>	For the 3 subpopulations of HE1,</a:t>
            </a:r>
            <a:br>
              <a:rPr lang="en-US" sz="1700"/>
            </a:br>
            <a:r>
              <a:rPr lang="en-US" sz="1700"/>
              <a:t>	1) kmeans_HE1_2 is statistically different from kmeans_HE0_0</a:t>
            </a:r>
            <a:br>
              <a:rPr lang="en-US" sz="1700"/>
            </a:br>
            <a:r>
              <a:rPr lang="en-US" sz="1700"/>
              <a:t>	2) kmeans_HE1_0 is statistically different from kmeans_HE0_1</a:t>
            </a:r>
            <a:br>
              <a:rPr lang="en-US" sz="1700"/>
            </a:br>
            <a:r>
              <a:rPr lang="en-US" sz="1700"/>
              <a:t>	3) kmeans_HE1_1 is statistically different from kmeans_HE0_1</a:t>
            </a:r>
            <a:r>
              <a:rPr lang="en-US"/>
              <a:t>	</a:t>
            </a:r>
          </a:p>
          <a:p>
            <a:pPr marL="0" indent="0">
              <a:buNone/>
            </a:pPr>
            <a:r>
              <a:rPr lang="en-US" sz="2100"/>
              <a:t>The screenshot below shows the % of microbes having % difference in abundance more than 5%</a:t>
            </a:r>
            <a:endParaRPr lang="en-US"/>
          </a:p>
          <a:p>
            <a:pPr marL="0" indent="0">
              <a:buNone/>
            </a:pPr>
            <a:endParaRPr lang="en-US"/>
          </a:p>
          <a:p>
            <a:pPr marL="0" indent="0">
              <a:buNone/>
            </a:pPr>
            <a:endParaRPr lang="en-US"/>
          </a:p>
          <a:p>
            <a:pPr marL="0" indent="0">
              <a:buNone/>
            </a:pPr>
            <a:endParaRPr lang="en-US"/>
          </a:p>
          <a:p>
            <a:r>
              <a:rPr lang="en-US">
                <a:cs typeface="Calibri"/>
              </a:rPr>
              <a:t>Decision process – Steps:</a:t>
            </a:r>
          </a:p>
          <a:p>
            <a:pPr lvl="1"/>
            <a:r>
              <a:rPr lang="en-US" sz="1600">
                <a:cs typeface="Calibri"/>
              </a:rPr>
              <a:t>There are different cluster data at a sample level for all the 149 columns.</a:t>
            </a:r>
          </a:p>
          <a:p>
            <a:pPr lvl="1"/>
            <a:r>
              <a:rPr lang="en-US" sz="1600">
                <a:cs typeface="Calibri"/>
              </a:rPr>
              <a:t>We take the average relative abundance of microbes in each of these clusters.</a:t>
            </a:r>
          </a:p>
          <a:p>
            <a:pPr lvl="1"/>
            <a:r>
              <a:rPr lang="en-US" sz="1600">
                <a:cs typeface="Calibri"/>
              </a:rPr>
              <a:t>Then we compare cluster 0,1 of HE0 with cluster 0,1,2 of HE1 by taking the %difference of average relative abundance of each microbes between clusters.  </a:t>
            </a:r>
          </a:p>
          <a:p>
            <a:pPr lvl="1"/>
            <a:r>
              <a:rPr lang="en-US" sz="1600">
                <a:cs typeface="Calibri"/>
              </a:rPr>
              <a:t>There exist 6 pairwise comparisons in thus scenario</a:t>
            </a:r>
          </a:p>
          <a:p>
            <a:pPr lvl="1"/>
            <a:r>
              <a:rPr lang="en-US" sz="1600">
                <a:cs typeface="Calibri"/>
              </a:rPr>
              <a:t>We extract the descriptive statistics of  % difference of microbe for different pairwise cluster comparison as shown  in the next slide.</a:t>
            </a:r>
          </a:p>
          <a:p>
            <a:pPr lvl="1"/>
            <a:r>
              <a:rPr lang="en-US" sz="1600">
                <a:cs typeface="Calibri"/>
              </a:rPr>
              <a:t>Based on our mean % difference of different cluster comparison, we could see that it the %age ranges from 1% - 9% (table in the next slide). Taking the average of the range we choose the % cutoff allowed to be 5%. </a:t>
            </a:r>
          </a:p>
          <a:p>
            <a:pPr lvl="1"/>
            <a:r>
              <a:rPr lang="en-US" sz="1600">
                <a:cs typeface="Calibri"/>
              </a:rPr>
              <a:t>If the total #microbes having more 5% change in relative abundance change constitutes 30% of the total, then we say that the subpopulations are different</a:t>
            </a:r>
          </a:p>
          <a:p>
            <a:pPr lvl="1"/>
            <a:endParaRPr lang="en-US" sz="1600">
              <a:cs typeface="Calibri"/>
            </a:endParaRPr>
          </a:p>
          <a:p>
            <a:pPr lvl="1"/>
            <a:endParaRPr lang="en-US" sz="1600">
              <a:cs typeface="Calibri"/>
            </a:endParaRPr>
          </a:p>
        </p:txBody>
      </p:sp>
      <p:pic>
        <p:nvPicPr>
          <p:cNvPr id="4" name="Picture 3">
            <a:extLst>
              <a:ext uri="{FF2B5EF4-FFF2-40B4-BE49-F238E27FC236}">
                <a16:creationId xmlns:a16="http://schemas.microsoft.com/office/drawing/2014/main" id="{C6E40791-3571-44A0-AD96-0276715C52A0}"/>
              </a:ext>
            </a:extLst>
          </p:cNvPr>
          <p:cNvPicPr>
            <a:picLocks noChangeAspect="1"/>
          </p:cNvPicPr>
          <p:nvPr/>
        </p:nvPicPr>
        <p:blipFill>
          <a:blip r:embed="rId2"/>
          <a:stretch>
            <a:fillRect/>
          </a:stretch>
        </p:blipFill>
        <p:spPr>
          <a:xfrm>
            <a:off x="1020871" y="2909887"/>
            <a:ext cx="7019925" cy="1038225"/>
          </a:xfrm>
          <a:prstGeom prst="rect">
            <a:avLst/>
          </a:prstGeom>
        </p:spPr>
      </p:pic>
    </p:spTree>
    <p:extLst>
      <p:ext uri="{BB962C8B-B14F-4D97-AF65-F5344CB8AC3E}">
        <p14:creationId xmlns:p14="http://schemas.microsoft.com/office/powerpoint/2010/main" val="1655702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cell phone&#10;&#10;Description generated with very high confidence">
            <a:extLst>
              <a:ext uri="{FF2B5EF4-FFF2-40B4-BE49-F238E27FC236}">
                <a16:creationId xmlns:a16="http://schemas.microsoft.com/office/drawing/2014/main" id="{C1055521-209B-468F-8316-32BC36085852}"/>
              </a:ext>
            </a:extLst>
          </p:cNvPr>
          <p:cNvPicPr>
            <a:picLocks noChangeAspect="1"/>
          </p:cNvPicPr>
          <p:nvPr/>
        </p:nvPicPr>
        <p:blipFill>
          <a:blip r:embed="rId2"/>
          <a:stretch>
            <a:fillRect/>
          </a:stretch>
        </p:blipFill>
        <p:spPr>
          <a:xfrm>
            <a:off x="295977" y="609039"/>
            <a:ext cx="11379200" cy="1886176"/>
          </a:xfrm>
          <a:prstGeom prst="rect">
            <a:avLst/>
          </a:prstGeom>
        </p:spPr>
      </p:pic>
      <p:sp>
        <p:nvSpPr>
          <p:cNvPr id="3" name="TextBox 2">
            <a:extLst>
              <a:ext uri="{FF2B5EF4-FFF2-40B4-BE49-F238E27FC236}">
                <a16:creationId xmlns:a16="http://schemas.microsoft.com/office/drawing/2014/main" id="{1EBD30DE-7819-40B0-8954-4BE696688140}"/>
              </a:ext>
            </a:extLst>
          </p:cNvPr>
          <p:cNvSpPr txBox="1"/>
          <p:nvPr/>
        </p:nvSpPr>
        <p:spPr>
          <a:xfrm>
            <a:off x="668594" y="285135"/>
            <a:ext cx="10579509" cy="369332"/>
          </a:xfrm>
          <a:prstGeom prst="rect">
            <a:avLst/>
          </a:prstGeom>
          <a:noFill/>
        </p:spPr>
        <p:txBody>
          <a:bodyPr wrap="square" rtlCol="0">
            <a:spAutoFit/>
          </a:bodyPr>
          <a:lstStyle/>
          <a:p>
            <a:r>
              <a:rPr lang="en-US"/>
              <a:t>Below table is the descriptive statistics of the %different of average abundance of different cluster comparisons</a:t>
            </a:r>
          </a:p>
        </p:txBody>
      </p:sp>
      <p:sp>
        <p:nvSpPr>
          <p:cNvPr id="4" name="TextBox 3">
            <a:extLst>
              <a:ext uri="{FF2B5EF4-FFF2-40B4-BE49-F238E27FC236}">
                <a16:creationId xmlns:a16="http://schemas.microsoft.com/office/drawing/2014/main" id="{9DD30967-28C9-4EB2-80D6-5218E66C7A0F}"/>
              </a:ext>
            </a:extLst>
          </p:cNvPr>
          <p:cNvSpPr txBox="1"/>
          <p:nvPr/>
        </p:nvSpPr>
        <p:spPr>
          <a:xfrm>
            <a:off x="291369" y="6471760"/>
            <a:ext cx="11609262" cy="276999"/>
          </a:xfrm>
          <a:prstGeom prst="rect">
            <a:avLst/>
          </a:prstGeom>
          <a:noFill/>
        </p:spPr>
        <p:txBody>
          <a:bodyPr wrap="square" rtlCol="0">
            <a:spAutoFit/>
          </a:bodyPr>
          <a:lstStyle/>
          <a:p>
            <a:r>
              <a:rPr lang="en-US" sz="1200" b="1" i="1"/>
              <a:t>Note: HE0_0 means the cluster 0 from HE0. Similarly for other</a:t>
            </a:r>
          </a:p>
        </p:txBody>
      </p:sp>
      <p:pic>
        <p:nvPicPr>
          <p:cNvPr id="9" name="Picture 9" descr="A close up of text on a white background&#10;&#10;Description generated with high confidence">
            <a:extLst>
              <a:ext uri="{FF2B5EF4-FFF2-40B4-BE49-F238E27FC236}">
                <a16:creationId xmlns:a16="http://schemas.microsoft.com/office/drawing/2014/main" id="{7B755175-98F0-4B40-9B84-815799E3B988}"/>
              </a:ext>
            </a:extLst>
          </p:cNvPr>
          <p:cNvPicPr>
            <a:picLocks noChangeAspect="1"/>
          </p:cNvPicPr>
          <p:nvPr/>
        </p:nvPicPr>
        <p:blipFill>
          <a:blip r:embed="rId3"/>
          <a:stretch>
            <a:fillRect/>
          </a:stretch>
        </p:blipFill>
        <p:spPr>
          <a:xfrm>
            <a:off x="352927" y="2360390"/>
            <a:ext cx="7786435" cy="3831667"/>
          </a:xfrm>
          <a:prstGeom prst="rect">
            <a:avLst/>
          </a:prstGeom>
        </p:spPr>
      </p:pic>
      <p:sp>
        <p:nvSpPr>
          <p:cNvPr id="5" name="TextBox 4">
            <a:extLst>
              <a:ext uri="{FF2B5EF4-FFF2-40B4-BE49-F238E27FC236}">
                <a16:creationId xmlns:a16="http://schemas.microsoft.com/office/drawing/2014/main" id="{B0117A8C-DE90-49C7-A5CF-632552B31D65}"/>
              </a:ext>
            </a:extLst>
          </p:cNvPr>
          <p:cNvSpPr txBox="1"/>
          <p:nvPr/>
        </p:nvSpPr>
        <p:spPr>
          <a:xfrm>
            <a:off x="8593394" y="2890684"/>
            <a:ext cx="3081783" cy="1200329"/>
          </a:xfrm>
          <a:prstGeom prst="rect">
            <a:avLst/>
          </a:prstGeom>
          <a:noFill/>
        </p:spPr>
        <p:txBody>
          <a:bodyPr wrap="square" rtlCol="0">
            <a:spAutoFit/>
          </a:bodyPr>
          <a:lstStyle/>
          <a:p>
            <a:r>
              <a:rPr lang="en-US"/>
              <a:t>The diagram shows the distribution of % difference of relative abundance of microbes between each cluster</a:t>
            </a:r>
          </a:p>
        </p:txBody>
      </p:sp>
    </p:spTree>
    <p:extLst>
      <p:ext uri="{BB962C8B-B14F-4D97-AF65-F5344CB8AC3E}">
        <p14:creationId xmlns:p14="http://schemas.microsoft.com/office/powerpoint/2010/main" val="158487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1C87B3-F542-4167-A835-1D2B9393993A}"/>
              </a:ext>
            </a:extLst>
          </p:cNvPr>
          <p:cNvPicPr>
            <a:picLocks noChangeAspect="1"/>
          </p:cNvPicPr>
          <p:nvPr/>
        </p:nvPicPr>
        <p:blipFill>
          <a:blip r:embed="rId2"/>
          <a:stretch>
            <a:fillRect/>
          </a:stretch>
        </p:blipFill>
        <p:spPr>
          <a:xfrm>
            <a:off x="233703" y="2461742"/>
            <a:ext cx="11900631" cy="1535470"/>
          </a:xfrm>
          <a:prstGeom prst="rect">
            <a:avLst/>
          </a:prstGeom>
        </p:spPr>
      </p:pic>
      <p:sp>
        <p:nvSpPr>
          <p:cNvPr id="7" name="TextBox 2">
            <a:extLst>
              <a:ext uri="{FF2B5EF4-FFF2-40B4-BE49-F238E27FC236}">
                <a16:creationId xmlns:a16="http://schemas.microsoft.com/office/drawing/2014/main" id="{896E6B23-5A0C-4600-BAC2-7A799E038BF5}"/>
              </a:ext>
            </a:extLst>
          </p:cNvPr>
          <p:cNvSpPr txBox="1"/>
          <p:nvPr/>
        </p:nvSpPr>
        <p:spPr>
          <a:xfrm>
            <a:off x="338575" y="1834426"/>
            <a:ext cx="1057950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Below table is the descriptive statistics of the %different of average abundance of different cluster comparisons</a:t>
            </a:r>
          </a:p>
        </p:txBody>
      </p:sp>
      <p:sp>
        <p:nvSpPr>
          <p:cNvPr id="8" name="Title 1">
            <a:extLst>
              <a:ext uri="{FF2B5EF4-FFF2-40B4-BE49-F238E27FC236}">
                <a16:creationId xmlns:a16="http://schemas.microsoft.com/office/drawing/2014/main" id="{17ABEA1D-1F6A-4FDB-B40B-F56DF106E2CE}"/>
              </a:ext>
            </a:extLst>
          </p:cNvPr>
          <p:cNvSpPr>
            <a:spLocks noGrp="1"/>
          </p:cNvSpPr>
          <p:nvPr>
            <p:ph type="title"/>
          </p:nvPr>
        </p:nvSpPr>
        <p:spPr>
          <a:xfrm>
            <a:off x="655528" y="129150"/>
            <a:ext cx="10515600" cy="1325563"/>
          </a:xfrm>
        </p:spPr>
        <p:txBody>
          <a:bodyPr/>
          <a:lstStyle/>
          <a:p>
            <a:r>
              <a:rPr lang="en-US"/>
              <a:t>Task 4 – Question 1 (continued)</a:t>
            </a:r>
          </a:p>
        </p:txBody>
      </p:sp>
    </p:spTree>
    <p:extLst>
      <p:ext uri="{BB962C8B-B14F-4D97-AF65-F5344CB8AC3E}">
        <p14:creationId xmlns:p14="http://schemas.microsoft.com/office/powerpoint/2010/main" val="3007513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4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lnSpcReduction="10000"/>
          </a:bodyPr>
          <a:lstStyle/>
          <a:p>
            <a:r>
              <a:rPr lang="en-US" sz="1400"/>
              <a:t>b. Determining the HE0subpopulation most similar to each HE1 subpopulation with a significantly different microbiome. Explain the decision process and provide evidence to support your conclusions. </a:t>
            </a:r>
            <a:endParaRPr lang="en-US"/>
          </a:p>
          <a:p>
            <a:r>
              <a:rPr lang="en-US">
                <a:ea typeface="+mn-lt"/>
                <a:cs typeface="+mn-lt"/>
              </a:rPr>
              <a:t>Decision process – Steps:</a:t>
            </a:r>
          </a:p>
          <a:p>
            <a:pPr lvl="1"/>
            <a:r>
              <a:rPr lang="en-US" sz="1600">
                <a:ea typeface="+mn-lt"/>
                <a:cs typeface="+mn-lt"/>
              </a:rPr>
              <a:t>There are different cluster data at a sample level for all the 149 columns</a:t>
            </a:r>
            <a:endParaRPr lang="en-US" sz="1600">
              <a:cs typeface="Calibri"/>
            </a:endParaRPr>
          </a:p>
          <a:p>
            <a:pPr lvl="1"/>
            <a:r>
              <a:rPr lang="en-US" sz="1600">
                <a:ea typeface="+mn-lt"/>
                <a:cs typeface="+mn-lt"/>
              </a:rPr>
              <a:t>We take the average relative abundance of microbes in each of these clusters</a:t>
            </a:r>
          </a:p>
          <a:p>
            <a:pPr lvl="1"/>
            <a:r>
              <a:rPr lang="en-US" sz="1600">
                <a:ea typeface="+mn-lt"/>
                <a:cs typeface="+mn-lt"/>
              </a:rPr>
              <a:t>We compare cluster 0,1 of HE0 with cluster 0,1,2 of HE1 by taking the %difference of average relative abundance of each microbes between clusters</a:t>
            </a:r>
          </a:p>
          <a:p>
            <a:pPr lvl="1"/>
            <a:r>
              <a:rPr lang="en-US" sz="1600">
                <a:cs typeface="Calibri"/>
              </a:rPr>
              <a:t>There exist 6 pairwise comparisons in thus scenario</a:t>
            </a:r>
          </a:p>
          <a:p>
            <a:pPr lvl="1"/>
            <a:endParaRPr lang="en-US" sz="1600">
              <a:ea typeface="+mn-lt"/>
              <a:cs typeface="+mn-lt"/>
            </a:endParaRPr>
          </a:p>
          <a:p>
            <a:pPr lvl="1"/>
            <a:r>
              <a:rPr lang="en-US" sz="1600">
                <a:ea typeface="+mn-lt"/>
                <a:cs typeface="+mn-lt"/>
              </a:rPr>
              <a:t>We extract the descriptive statistics of  %diff of microbe for different pairwise cluster comparison as shown  in the next slide</a:t>
            </a:r>
          </a:p>
          <a:p>
            <a:pPr lvl="1"/>
            <a:r>
              <a:rPr lang="en-US" sz="1600">
                <a:ea typeface="+mn-lt"/>
                <a:cs typeface="+mn-lt"/>
              </a:rPr>
              <a:t>Based on our mean % difference of different cluster comparison, we could see that it the %age ranges from 1% - 9%. Hence we take the %cutoff allowed to be 5% </a:t>
            </a:r>
          </a:p>
          <a:p>
            <a:pPr lvl="1"/>
            <a:r>
              <a:rPr lang="en-US" sz="1600">
                <a:ea typeface="+mn-lt"/>
                <a:cs typeface="+mn-lt"/>
              </a:rPr>
              <a:t>If the total #microbes having more 5% change in relative abundance change constitute 30% of the total, then we say that the subpopulations are different</a:t>
            </a:r>
          </a:p>
          <a:p>
            <a:pPr lvl="1"/>
            <a:r>
              <a:rPr lang="en-US" sz="1600">
                <a:cs typeface="Calibri"/>
              </a:rPr>
              <a:t>Similarly if #microbes is less than 30% of the total, then we say the two sub population are similar</a:t>
            </a:r>
          </a:p>
          <a:p>
            <a:pPr lvl="1"/>
            <a:endParaRPr lang="en-US" sz="1600">
              <a:cs typeface="Calibri"/>
            </a:endParaRPr>
          </a:p>
        </p:txBody>
      </p:sp>
    </p:spTree>
    <p:extLst>
      <p:ext uri="{BB962C8B-B14F-4D97-AF65-F5344CB8AC3E}">
        <p14:creationId xmlns:p14="http://schemas.microsoft.com/office/powerpoint/2010/main" val="388562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4 – Question 1 (continued)</a:t>
            </a:r>
          </a:p>
        </p:txBody>
      </p:sp>
      <p:pic>
        <p:nvPicPr>
          <p:cNvPr id="11" name="Picture 10">
            <a:extLst>
              <a:ext uri="{FF2B5EF4-FFF2-40B4-BE49-F238E27FC236}">
                <a16:creationId xmlns:a16="http://schemas.microsoft.com/office/drawing/2014/main" id="{D68DEB89-FF66-44C4-9968-ADC1E2CE2309}"/>
              </a:ext>
            </a:extLst>
          </p:cNvPr>
          <p:cNvPicPr>
            <a:picLocks noChangeAspect="1"/>
          </p:cNvPicPr>
          <p:nvPr/>
        </p:nvPicPr>
        <p:blipFill>
          <a:blip r:embed="rId2"/>
          <a:stretch>
            <a:fillRect/>
          </a:stretch>
        </p:blipFill>
        <p:spPr>
          <a:xfrm>
            <a:off x="265486" y="1978507"/>
            <a:ext cx="5770486" cy="4702380"/>
          </a:xfrm>
          <a:prstGeom prst="rect">
            <a:avLst/>
          </a:prstGeom>
        </p:spPr>
      </p:pic>
      <p:pic>
        <p:nvPicPr>
          <p:cNvPr id="13" name="Picture 12">
            <a:extLst>
              <a:ext uri="{FF2B5EF4-FFF2-40B4-BE49-F238E27FC236}">
                <a16:creationId xmlns:a16="http://schemas.microsoft.com/office/drawing/2014/main" id="{9053FD04-95AE-447C-B0AE-67440E0421C3}"/>
              </a:ext>
            </a:extLst>
          </p:cNvPr>
          <p:cNvPicPr>
            <a:picLocks noChangeAspect="1"/>
          </p:cNvPicPr>
          <p:nvPr/>
        </p:nvPicPr>
        <p:blipFill>
          <a:blip r:embed="rId3"/>
          <a:stretch>
            <a:fillRect/>
          </a:stretch>
        </p:blipFill>
        <p:spPr>
          <a:xfrm>
            <a:off x="6035972" y="1978507"/>
            <a:ext cx="6197168" cy="4702380"/>
          </a:xfrm>
          <a:prstGeom prst="rect">
            <a:avLst/>
          </a:prstGeom>
        </p:spPr>
      </p:pic>
      <p:sp>
        <p:nvSpPr>
          <p:cNvPr id="3" name="TextBox 2">
            <a:extLst>
              <a:ext uri="{FF2B5EF4-FFF2-40B4-BE49-F238E27FC236}">
                <a16:creationId xmlns:a16="http://schemas.microsoft.com/office/drawing/2014/main" id="{DC48284B-6D8B-418E-9FEA-4F578B3884CD}"/>
              </a:ext>
            </a:extLst>
          </p:cNvPr>
          <p:cNvSpPr txBox="1"/>
          <p:nvPr/>
        </p:nvSpPr>
        <p:spPr>
          <a:xfrm>
            <a:off x="265486" y="1376516"/>
            <a:ext cx="10097714" cy="646331"/>
          </a:xfrm>
          <a:prstGeom prst="rect">
            <a:avLst/>
          </a:prstGeom>
          <a:noFill/>
        </p:spPr>
        <p:txBody>
          <a:bodyPr wrap="square" rtlCol="0">
            <a:spAutoFit/>
          </a:bodyPr>
          <a:lstStyle/>
          <a:p>
            <a:r>
              <a:rPr lang="en-US"/>
              <a:t>c. Microbes with significantly altered abundance based on KS test: </a:t>
            </a:r>
          </a:p>
          <a:p>
            <a:endParaRPr lang="en-US"/>
          </a:p>
        </p:txBody>
      </p:sp>
    </p:spTree>
    <p:extLst>
      <p:ext uri="{BB962C8B-B14F-4D97-AF65-F5344CB8AC3E}">
        <p14:creationId xmlns:p14="http://schemas.microsoft.com/office/powerpoint/2010/main" val="210463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4 – Question 2</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a:bodyPr>
          <a:lstStyle/>
          <a:p>
            <a:r>
              <a:rPr lang="en-US" sz="1400"/>
              <a:t>a. Which of the microbes that you identified show an increase of relative abundance in the HE1 sample? Do any show a decrease?</a:t>
            </a:r>
          </a:p>
          <a:p>
            <a:pPr marL="0" indent="0">
              <a:buNone/>
            </a:pPr>
            <a:r>
              <a:rPr lang="en-US" sz="1400"/>
              <a:t>There are a total of 10 microbes which has shown an increase of relative abundance in HE1 sample and 26 shows decrease</a:t>
            </a:r>
          </a:p>
          <a:p>
            <a:pPr marL="0" indent="0">
              <a:buNone/>
            </a:pPr>
            <a:r>
              <a:rPr lang="en-US" sz="1400" b="1"/>
              <a:t>Increase</a:t>
            </a:r>
            <a:r>
              <a:rPr lang="en-US" sz="1400"/>
              <a:t>                                                                                                </a:t>
            </a:r>
            <a:r>
              <a:rPr lang="en-US" sz="1400" b="1"/>
              <a:t>Decrease</a:t>
            </a:r>
          </a:p>
          <a:p>
            <a:pPr marL="0" indent="0">
              <a:buNone/>
            </a:pPr>
            <a:endParaRPr lang="en-US" sz="1400"/>
          </a:p>
          <a:p>
            <a:pPr marL="0" indent="0">
              <a:buNone/>
            </a:pPr>
            <a:endParaRPr lang="en-US" sz="1400"/>
          </a:p>
          <a:p>
            <a:pPr marL="0" indent="0">
              <a:buNone/>
            </a:pPr>
            <a:r>
              <a:rPr lang="en-US" sz="1400"/>
              <a:t>     </a:t>
            </a:r>
            <a:br>
              <a:rPr lang="en-US" sz="1400"/>
            </a:br>
            <a:br>
              <a:rPr lang="en-US" sz="1400"/>
            </a:br>
            <a:br>
              <a:rPr lang="en-US" sz="1400"/>
            </a:br>
            <a:br>
              <a:rPr lang="en-US" sz="1400"/>
            </a:br>
            <a:br>
              <a:rPr lang="en-US" sz="1400"/>
            </a:br>
            <a:br>
              <a:rPr lang="en-US" sz="1400"/>
            </a:br>
            <a:br>
              <a:rPr lang="en-US" sz="1400"/>
            </a:br>
            <a:br>
              <a:rPr lang="en-US" sz="1400"/>
            </a:br>
            <a:endParaRPr lang="en-US" sz="1400">
              <a:cs typeface="Calibri"/>
            </a:endParaRPr>
          </a:p>
        </p:txBody>
      </p:sp>
      <p:pic>
        <p:nvPicPr>
          <p:cNvPr id="4" name="Picture 3">
            <a:extLst>
              <a:ext uri="{FF2B5EF4-FFF2-40B4-BE49-F238E27FC236}">
                <a16:creationId xmlns:a16="http://schemas.microsoft.com/office/drawing/2014/main" id="{4FE3ECF3-78BC-4A48-8EBA-673EFB2CB222}"/>
              </a:ext>
            </a:extLst>
          </p:cNvPr>
          <p:cNvPicPr>
            <a:picLocks noChangeAspect="1"/>
          </p:cNvPicPr>
          <p:nvPr/>
        </p:nvPicPr>
        <p:blipFill>
          <a:blip r:embed="rId2"/>
          <a:stretch>
            <a:fillRect/>
          </a:stretch>
        </p:blipFill>
        <p:spPr>
          <a:xfrm>
            <a:off x="665982" y="2874034"/>
            <a:ext cx="3800475" cy="1657350"/>
          </a:xfrm>
          <a:prstGeom prst="rect">
            <a:avLst/>
          </a:prstGeom>
        </p:spPr>
      </p:pic>
      <p:pic>
        <p:nvPicPr>
          <p:cNvPr id="5" name="Picture 4">
            <a:extLst>
              <a:ext uri="{FF2B5EF4-FFF2-40B4-BE49-F238E27FC236}">
                <a16:creationId xmlns:a16="http://schemas.microsoft.com/office/drawing/2014/main" id="{B7FFF793-9BBF-420D-AC6E-490E6AD6C5C5}"/>
              </a:ext>
            </a:extLst>
          </p:cNvPr>
          <p:cNvPicPr>
            <a:picLocks noChangeAspect="1"/>
          </p:cNvPicPr>
          <p:nvPr/>
        </p:nvPicPr>
        <p:blipFill>
          <a:blip r:embed="rId3"/>
          <a:stretch>
            <a:fillRect/>
          </a:stretch>
        </p:blipFill>
        <p:spPr>
          <a:xfrm>
            <a:off x="6544089" y="2492375"/>
            <a:ext cx="4152900" cy="4000500"/>
          </a:xfrm>
          <a:prstGeom prst="rect">
            <a:avLst/>
          </a:prstGeom>
        </p:spPr>
      </p:pic>
    </p:spTree>
    <p:extLst>
      <p:ext uri="{BB962C8B-B14F-4D97-AF65-F5344CB8AC3E}">
        <p14:creationId xmlns:p14="http://schemas.microsoft.com/office/powerpoint/2010/main" val="201852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a:normAutofit/>
          </a:bodyPr>
          <a:lstStyle/>
          <a:p>
            <a:pPr marL="0" indent="0">
              <a:buNone/>
            </a:pPr>
            <a:r>
              <a:rPr lang="en-US" sz="1400" b="1"/>
              <a:t>A. Factorization of joint probability distribution: </a:t>
            </a:r>
          </a:p>
          <a:p>
            <a:endParaRPr lang="en-US" sz="1400"/>
          </a:p>
          <a:p>
            <a:r>
              <a:rPr lang="en-US" sz="1400"/>
              <a:t>P(S, C, CM, L, Q) = P(Q|L,C) x P(L) x P(C|CM,S) x P(S) X P(CM)</a:t>
            </a:r>
          </a:p>
          <a:p>
            <a:endParaRPr lang="en-US" sz="1400"/>
          </a:p>
          <a:p>
            <a:pPr marL="0" indent="0">
              <a:buNone/>
            </a:pPr>
            <a:r>
              <a:rPr lang="en-US" sz="1400" b="1"/>
              <a:t>B. Number of parameters needed to define conditional probability distribution: </a:t>
            </a:r>
            <a:r>
              <a:rPr lang="en-US" sz="1400"/>
              <a:t>11</a:t>
            </a:r>
          </a:p>
          <a:p>
            <a:pPr marL="0" indent="0">
              <a:buNone/>
            </a:pPr>
            <a:r>
              <a:rPr lang="en-US" sz="1400" b="1"/>
              <a:t>C. Conditional probability tables:</a:t>
            </a:r>
            <a:r>
              <a:rPr lang="en-US" sz="1400"/>
              <a:t>  </a:t>
            </a:r>
          </a:p>
          <a:p>
            <a:endParaRPr lang="en-US" sz="1400"/>
          </a:p>
          <a:p>
            <a:endParaRPr lang="en-US" sz="1400"/>
          </a:p>
        </p:txBody>
      </p:sp>
      <p:graphicFrame>
        <p:nvGraphicFramePr>
          <p:cNvPr id="5" name="Table 4">
            <a:extLst>
              <a:ext uri="{FF2B5EF4-FFF2-40B4-BE49-F238E27FC236}">
                <a16:creationId xmlns:a16="http://schemas.microsoft.com/office/drawing/2014/main" id="{34778FD8-086B-4663-86E5-ECD7BED73D14}"/>
              </a:ext>
            </a:extLst>
          </p:cNvPr>
          <p:cNvGraphicFramePr>
            <a:graphicFrameLocks noGrp="1"/>
          </p:cNvGraphicFramePr>
          <p:nvPr>
            <p:extLst>
              <p:ext uri="{D42A27DB-BD31-4B8C-83A1-F6EECF244321}">
                <p14:modId xmlns:p14="http://schemas.microsoft.com/office/powerpoint/2010/main" val="1694292883"/>
              </p:ext>
            </p:extLst>
          </p:nvPr>
        </p:nvGraphicFramePr>
        <p:xfrm>
          <a:off x="219954" y="3927138"/>
          <a:ext cx="5876046" cy="2736376"/>
        </p:xfrm>
        <a:graphic>
          <a:graphicData uri="http://schemas.openxmlformats.org/drawingml/2006/table">
            <a:tbl>
              <a:tblPr>
                <a:tableStyleId>{616DA210-FB5B-4158-B5E0-FEB733F419BA}</a:tableStyleId>
              </a:tblPr>
              <a:tblGrid>
                <a:gridCol w="828186">
                  <a:extLst>
                    <a:ext uri="{9D8B030D-6E8A-4147-A177-3AD203B41FA5}">
                      <a16:colId xmlns:a16="http://schemas.microsoft.com/office/drawing/2014/main" val="3725104603"/>
                    </a:ext>
                  </a:extLst>
                </a:gridCol>
                <a:gridCol w="1129005">
                  <a:extLst>
                    <a:ext uri="{9D8B030D-6E8A-4147-A177-3AD203B41FA5}">
                      <a16:colId xmlns:a16="http://schemas.microsoft.com/office/drawing/2014/main" val="3279177983"/>
                    </a:ext>
                  </a:extLst>
                </a:gridCol>
                <a:gridCol w="980832">
                  <a:extLst>
                    <a:ext uri="{9D8B030D-6E8A-4147-A177-3AD203B41FA5}">
                      <a16:colId xmlns:a16="http://schemas.microsoft.com/office/drawing/2014/main" val="3252171450"/>
                    </a:ext>
                  </a:extLst>
                </a:gridCol>
                <a:gridCol w="979341">
                  <a:extLst>
                    <a:ext uri="{9D8B030D-6E8A-4147-A177-3AD203B41FA5}">
                      <a16:colId xmlns:a16="http://schemas.microsoft.com/office/drawing/2014/main" val="1765940062"/>
                    </a:ext>
                  </a:extLst>
                </a:gridCol>
                <a:gridCol w="979341">
                  <a:extLst>
                    <a:ext uri="{9D8B030D-6E8A-4147-A177-3AD203B41FA5}">
                      <a16:colId xmlns:a16="http://schemas.microsoft.com/office/drawing/2014/main" val="2891779182"/>
                    </a:ext>
                  </a:extLst>
                </a:gridCol>
                <a:gridCol w="979341">
                  <a:extLst>
                    <a:ext uri="{9D8B030D-6E8A-4147-A177-3AD203B41FA5}">
                      <a16:colId xmlns:a16="http://schemas.microsoft.com/office/drawing/2014/main" val="89363751"/>
                    </a:ext>
                  </a:extLst>
                </a:gridCol>
              </a:tblGrid>
              <a:tr h="491144">
                <a:tc>
                  <a:txBody>
                    <a:bodyPr/>
                    <a:lstStyle/>
                    <a:p>
                      <a:pPr algn="ctr"/>
                      <a:r>
                        <a:rPr lang="en-US" sz="1200" b="1"/>
                        <a:t>S No.</a:t>
                      </a:r>
                    </a:p>
                  </a:txBody>
                  <a:tcPr anchor="ctr"/>
                </a:tc>
                <a:tc>
                  <a:txBody>
                    <a:bodyPr/>
                    <a:lstStyle/>
                    <a:p>
                      <a:pPr algn="ctr"/>
                      <a:r>
                        <a:rPr lang="en-US" sz="1200" b="1"/>
                        <a:t>Contamination</a:t>
                      </a:r>
                    </a:p>
                  </a:txBody>
                  <a:tcPr anchor="ctr"/>
                </a:tc>
                <a:tc>
                  <a:txBody>
                    <a:bodyPr/>
                    <a:lstStyle/>
                    <a:p>
                      <a:pPr algn="ctr"/>
                      <a:r>
                        <a:rPr lang="en-US" sz="1200" b="1"/>
                        <a:t>Lab Time</a:t>
                      </a:r>
                    </a:p>
                  </a:txBody>
                  <a:tcPr anchor="ctr"/>
                </a:tc>
                <a:tc>
                  <a:txBody>
                    <a:bodyPr/>
                    <a:lstStyle/>
                    <a:p>
                      <a:pPr algn="ctr"/>
                      <a:r>
                        <a:rPr lang="en-US" sz="1200" b="1"/>
                        <a:t>Quality</a:t>
                      </a:r>
                    </a:p>
                  </a:txBody>
                  <a:tcPr anchor="ctr"/>
                </a:tc>
                <a:tc>
                  <a:txBody>
                    <a:bodyPr/>
                    <a:lstStyle/>
                    <a:p>
                      <a:pPr algn="ctr"/>
                      <a:r>
                        <a:rPr lang="en-US" sz="1200" b="1"/>
                        <a:t>Count</a:t>
                      </a:r>
                    </a:p>
                  </a:txBody>
                  <a:tcPr anchor="ctr"/>
                </a:tc>
                <a:tc>
                  <a:txBody>
                    <a:bodyPr/>
                    <a:lstStyle/>
                    <a:p>
                      <a:pPr algn="ctr"/>
                      <a:endParaRPr lang="en-US" sz="1100" b="1"/>
                    </a:p>
                    <a:p>
                      <a:pPr algn="ctr"/>
                      <a:r>
                        <a:rPr lang="en-US" sz="1100" b="1"/>
                        <a:t>Probability</a:t>
                      </a:r>
                    </a:p>
                  </a:txBody>
                  <a:tcPr/>
                </a:tc>
                <a:extLst>
                  <a:ext uri="{0D108BD9-81ED-4DB2-BD59-A6C34878D82A}">
                    <a16:rowId xmlns:a16="http://schemas.microsoft.com/office/drawing/2014/main" val="204155339"/>
                  </a:ext>
                </a:extLst>
              </a:tr>
              <a:tr h="280654">
                <a:tc>
                  <a:txBody>
                    <a:bodyPr/>
                    <a:lstStyle/>
                    <a:p>
                      <a:pPr algn="ctr" fontAlgn="ctr"/>
                      <a:r>
                        <a:rPr lang="en-US" sz="1100">
                          <a:effectLst/>
                        </a:rPr>
                        <a:t>1</a:t>
                      </a:r>
                      <a:endParaRPr lang="en-US" sz="1100" b="1">
                        <a:effectLst/>
                      </a:endParaRPr>
                    </a:p>
                  </a:txBody>
                  <a:tcPr anchor="ctr"/>
                </a:tc>
                <a:tc>
                  <a:txBody>
                    <a:bodyPr/>
                    <a:lstStyle/>
                    <a:p>
                      <a:pPr algn="ctr" fontAlgn="ctr"/>
                      <a:r>
                        <a:rPr lang="en-US" sz="1100">
                          <a:effectLst/>
                        </a:rPr>
                        <a:t>High</a:t>
                      </a:r>
                    </a:p>
                  </a:txBody>
                  <a:tcPr anchor="ctr"/>
                </a:tc>
                <a:tc>
                  <a:txBody>
                    <a:bodyPr/>
                    <a:lstStyle/>
                    <a:p>
                      <a:pPr algn="ctr" fontAlgn="ctr"/>
                      <a:r>
                        <a:rPr lang="en-US" sz="1100">
                          <a:effectLst/>
                        </a:rPr>
                        <a:t>Long</a:t>
                      </a:r>
                    </a:p>
                  </a:txBody>
                  <a:tcPr anchor="ctr"/>
                </a:tc>
                <a:tc>
                  <a:txBody>
                    <a:bodyPr/>
                    <a:lstStyle/>
                    <a:p>
                      <a:pPr algn="ctr" fontAlgn="ctr"/>
                      <a:r>
                        <a:rPr lang="en-US" sz="1100">
                          <a:effectLst/>
                        </a:rPr>
                        <a:t>Bad</a:t>
                      </a:r>
                    </a:p>
                  </a:txBody>
                  <a:tcPr anchor="ctr"/>
                </a:tc>
                <a:tc>
                  <a:txBody>
                    <a:bodyPr/>
                    <a:lstStyle/>
                    <a:p>
                      <a:pPr algn="ctr" fontAlgn="ctr"/>
                      <a:r>
                        <a:rPr lang="en-US" sz="1100">
                          <a:effectLst/>
                        </a:rPr>
                        <a:t>57</a:t>
                      </a:r>
                    </a:p>
                  </a:txBody>
                  <a:tcPr anchor="ctr"/>
                </a:tc>
                <a:tc>
                  <a:txBody>
                    <a:bodyPr/>
                    <a:lstStyle/>
                    <a:p>
                      <a:pPr algn="ctr" fontAlgn="ctr"/>
                      <a:r>
                        <a:rPr lang="en-US" sz="1100">
                          <a:effectLst/>
                        </a:rPr>
                        <a:t>0.97</a:t>
                      </a:r>
                    </a:p>
                  </a:txBody>
                  <a:tcPr anchor="ctr"/>
                </a:tc>
                <a:extLst>
                  <a:ext uri="{0D108BD9-81ED-4DB2-BD59-A6C34878D82A}">
                    <a16:rowId xmlns:a16="http://schemas.microsoft.com/office/drawing/2014/main" val="3266058763"/>
                  </a:ext>
                </a:extLst>
              </a:tr>
              <a:tr h="280654">
                <a:tc>
                  <a:txBody>
                    <a:bodyPr/>
                    <a:lstStyle/>
                    <a:p>
                      <a:pPr algn="ctr" fontAlgn="ctr"/>
                      <a:r>
                        <a:rPr lang="en-US" sz="1100">
                          <a:effectLst/>
                        </a:rPr>
                        <a:t>2</a:t>
                      </a:r>
                      <a:endParaRPr lang="en-US" sz="1100" b="1">
                        <a:effectLst/>
                      </a:endParaRPr>
                    </a:p>
                  </a:txBody>
                  <a:tcPr anchor="ctr"/>
                </a:tc>
                <a:tc>
                  <a:txBody>
                    <a:bodyPr/>
                    <a:lstStyle/>
                    <a:p>
                      <a:pPr algn="ctr" fontAlgn="ctr"/>
                      <a:r>
                        <a:rPr lang="en-US" sz="1100">
                          <a:effectLst/>
                        </a:rPr>
                        <a:t>High</a:t>
                      </a:r>
                    </a:p>
                  </a:txBody>
                  <a:tcPr anchor="ctr"/>
                </a:tc>
                <a:tc>
                  <a:txBody>
                    <a:bodyPr/>
                    <a:lstStyle/>
                    <a:p>
                      <a:pPr algn="ctr" fontAlgn="ctr"/>
                      <a:r>
                        <a:rPr lang="en-US" sz="1100">
                          <a:effectLst/>
                        </a:rPr>
                        <a:t>Short</a:t>
                      </a:r>
                    </a:p>
                  </a:txBody>
                  <a:tcPr anchor="ctr"/>
                </a:tc>
                <a:tc>
                  <a:txBody>
                    <a:bodyPr/>
                    <a:lstStyle/>
                    <a:p>
                      <a:pPr algn="ctr" fontAlgn="ctr"/>
                      <a:r>
                        <a:rPr lang="en-US" sz="1100">
                          <a:effectLst/>
                        </a:rPr>
                        <a:t>Bad</a:t>
                      </a:r>
                    </a:p>
                  </a:txBody>
                  <a:tcPr anchor="ctr"/>
                </a:tc>
                <a:tc>
                  <a:txBody>
                    <a:bodyPr/>
                    <a:lstStyle/>
                    <a:p>
                      <a:pPr algn="ctr" fontAlgn="ctr"/>
                      <a:r>
                        <a:rPr lang="en-US" sz="1100">
                          <a:effectLst/>
                        </a:rPr>
                        <a:t>16</a:t>
                      </a:r>
                    </a:p>
                  </a:txBody>
                  <a:tcPr anchor="ctr"/>
                </a:tc>
                <a:tc>
                  <a:txBody>
                    <a:bodyPr/>
                    <a:lstStyle/>
                    <a:p>
                      <a:pPr algn="ctr" fontAlgn="ctr"/>
                      <a:r>
                        <a:rPr lang="en-US" sz="1100">
                          <a:effectLst/>
                        </a:rPr>
                        <a:t>0.06</a:t>
                      </a:r>
                    </a:p>
                  </a:txBody>
                  <a:tcPr anchor="ctr"/>
                </a:tc>
                <a:extLst>
                  <a:ext uri="{0D108BD9-81ED-4DB2-BD59-A6C34878D82A}">
                    <a16:rowId xmlns:a16="http://schemas.microsoft.com/office/drawing/2014/main" val="473525313"/>
                  </a:ext>
                </a:extLst>
              </a:tr>
              <a:tr h="280654">
                <a:tc>
                  <a:txBody>
                    <a:bodyPr/>
                    <a:lstStyle/>
                    <a:p>
                      <a:pPr algn="ctr" fontAlgn="ctr"/>
                      <a:r>
                        <a:rPr lang="en-US" sz="1100">
                          <a:effectLst/>
                        </a:rPr>
                        <a:t>3</a:t>
                      </a:r>
                      <a:endParaRPr lang="en-US" sz="1100" b="1">
                        <a:effectLst/>
                      </a:endParaRPr>
                    </a:p>
                  </a:txBody>
                  <a:tcPr anchor="ctr"/>
                </a:tc>
                <a:tc>
                  <a:txBody>
                    <a:bodyPr/>
                    <a:lstStyle/>
                    <a:p>
                      <a:pPr algn="ctr" fontAlgn="ctr"/>
                      <a:r>
                        <a:rPr lang="en-US" sz="1100">
                          <a:effectLst/>
                        </a:rPr>
                        <a:t>Low</a:t>
                      </a:r>
                    </a:p>
                  </a:txBody>
                  <a:tcPr anchor="ctr"/>
                </a:tc>
                <a:tc>
                  <a:txBody>
                    <a:bodyPr/>
                    <a:lstStyle/>
                    <a:p>
                      <a:pPr algn="ctr" fontAlgn="ctr"/>
                      <a:r>
                        <a:rPr lang="en-US" sz="1100">
                          <a:effectLst/>
                        </a:rPr>
                        <a:t>Long</a:t>
                      </a:r>
                    </a:p>
                  </a:txBody>
                  <a:tcPr anchor="ctr"/>
                </a:tc>
                <a:tc>
                  <a:txBody>
                    <a:bodyPr/>
                    <a:lstStyle/>
                    <a:p>
                      <a:pPr algn="ctr" fontAlgn="ctr"/>
                      <a:r>
                        <a:rPr lang="en-US" sz="1100">
                          <a:effectLst/>
                        </a:rPr>
                        <a:t>Bad</a:t>
                      </a:r>
                    </a:p>
                  </a:txBody>
                  <a:tcPr anchor="ctr"/>
                </a:tc>
                <a:tc>
                  <a:txBody>
                    <a:bodyPr/>
                    <a:lstStyle/>
                    <a:p>
                      <a:pPr algn="ctr" fontAlgn="ctr"/>
                      <a:r>
                        <a:rPr lang="en-US" sz="1100">
                          <a:effectLst/>
                        </a:rPr>
                        <a:t>78</a:t>
                      </a:r>
                    </a:p>
                  </a:txBody>
                  <a:tcPr anchor="ctr"/>
                </a:tc>
                <a:tc>
                  <a:txBody>
                    <a:bodyPr/>
                    <a:lstStyle/>
                    <a:p>
                      <a:pPr algn="ctr" fontAlgn="ctr"/>
                      <a:r>
                        <a:rPr lang="en-US" sz="1100">
                          <a:effectLst/>
                        </a:rPr>
                        <a:t>0.08</a:t>
                      </a:r>
                    </a:p>
                  </a:txBody>
                  <a:tcPr anchor="ctr"/>
                </a:tc>
                <a:extLst>
                  <a:ext uri="{0D108BD9-81ED-4DB2-BD59-A6C34878D82A}">
                    <a16:rowId xmlns:a16="http://schemas.microsoft.com/office/drawing/2014/main" val="2205670398"/>
                  </a:ext>
                </a:extLst>
              </a:tr>
              <a:tr h="280654">
                <a:tc>
                  <a:txBody>
                    <a:bodyPr/>
                    <a:lstStyle/>
                    <a:p>
                      <a:pPr algn="ctr" fontAlgn="ctr"/>
                      <a:r>
                        <a:rPr lang="en-US" sz="1100">
                          <a:effectLst/>
                        </a:rPr>
                        <a:t>4</a:t>
                      </a:r>
                      <a:endParaRPr lang="en-US" sz="1100" b="1">
                        <a:effectLst/>
                      </a:endParaRPr>
                    </a:p>
                  </a:txBody>
                  <a:tcPr anchor="ctr"/>
                </a:tc>
                <a:tc>
                  <a:txBody>
                    <a:bodyPr/>
                    <a:lstStyle/>
                    <a:p>
                      <a:pPr algn="ctr" fontAlgn="ctr"/>
                      <a:r>
                        <a:rPr lang="en-US" sz="1100">
                          <a:effectLst/>
                        </a:rPr>
                        <a:t>Low</a:t>
                      </a:r>
                    </a:p>
                  </a:txBody>
                  <a:tcPr anchor="ctr"/>
                </a:tc>
                <a:tc>
                  <a:txBody>
                    <a:bodyPr/>
                    <a:lstStyle/>
                    <a:p>
                      <a:pPr algn="ctr" fontAlgn="ctr"/>
                      <a:r>
                        <a:rPr lang="en-US" sz="1100">
                          <a:effectLst/>
                        </a:rPr>
                        <a:t>Short</a:t>
                      </a:r>
                    </a:p>
                  </a:txBody>
                  <a:tcPr anchor="ctr"/>
                </a:tc>
                <a:tc>
                  <a:txBody>
                    <a:bodyPr/>
                    <a:lstStyle/>
                    <a:p>
                      <a:pPr algn="ctr" fontAlgn="ctr"/>
                      <a:r>
                        <a:rPr lang="en-US" sz="1100">
                          <a:effectLst/>
                        </a:rPr>
                        <a:t>Bad</a:t>
                      </a:r>
                    </a:p>
                  </a:txBody>
                  <a:tcPr anchor="ctr"/>
                </a:tc>
                <a:tc>
                  <a:txBody>
                    <a:bodyPr/>
                    <a:lstStyle/>
                    <a:p>
                      <a:pPr algn="ctr" fontAlgn="ctr"/>
                      <a:r>
                        <a:rPr lang="en-US" sz="1100">
                          <a:effectLst/>
                        </a:rPr>
                        <a:t>160</a:t>
                      </a:r>
                    </a:p>
                  </a:txBody>
                  <a:tcPr anchor="ctr"/>
                </a:tc>
                <a:tc>
                  <a:txBody>
                    <a:bodyPr/>
                    <a:lstStyle/>
                    <a:p>
                      <a:pPr algn="ctr" fontAlgn="ctr"/>
                      <a:r>
                        <a:rPr lang="en-US" sz="1100">
                          <a:effectLst/>
                        </a:rPr>
                        <a:t>0.04</a:t>
                      </a:r>
                    </a:p>
                  </a:txBody>
                  <a:tcPr anchor="ctr"/>
                </a:tc>
                <a:extLst>
                  <a:ext uri="{0D108BD9-81ED-4DB2-BD59-A6C34878D82A}">
                    <a16:rowId xmlns:a16="http://schemas.microsoft.com/office/drawing/2014/main" val="1754183144"/>
                  </a:ext>
                </a:extLst>
              </a:tr>
              <a:tr h="280654">
                <a:tc>
                  <a:txBody>
                    <a:bodyPr/>
                    <a:lstStyle/>
                    <a:p>
                      <a:pPr algn="ctr" fontAlgn="ctr"/>
                      <a:r>
                        <a:rPr lang="en-US" sz="1100">
                          <a:effectLst/>
                        </a:rPr>
                        <a:t>5</a:t>
                      </a:r>
                      <a:endParaRPr lang="en-US" sz="1100" b="1">
                        <a:effectLst/>
                      </a:endParaRPr>
                    </a:p>
                  </a:txBody>
                  <a:tcPr anchor="ctr"/>
                </a:tc>
                <a:tc>
                  <a:txBody>
                    <a:bodyPr/>
                    <a:lstStyle/>
                    <a:p>
                      <a:pPr algn="ctr" fontAlgn="ctr"/>
                      <a:r>
                        <a:rPr lang="en-US" sz="1100">
                          <a:effectLst/>
                        </a:rPr>
                        <a:t>High</a:t>
                      </a:r>
                    </a:p>
                  </a:txBody>
                  <a:tcPr anchor="ctr"/>
                </a:tc>
                <a:tc>
                  <a:txBody>
                    <a:bodyPr/>
                    <a:lstStyle/>
                    <a:p>
                      <a:pPr algn="ctr" fontAlgn="ctr"/>
                      <a:r>
                        <a:rPr lang="en-US" sz="1100">
                          <a:effectLst/>
                        </a:rPr>
                        <a:t>Long</a:t>
                      </a:r>
                    </a:p>
                  </a:txBody>
                  <a:tcPr anchor="ctr"/>
                </a:tc>
                <a:tc>
                  <a:txBody>
                    <a:bodyPr/>
                    <a:lstStyle/>
                    <a:p>
                      <a:pPr algn="ctr" fontAlgn="ctr"/>
                      <a:r>
                        <a:rPr lang="en-US" sz="1100">
                          <a:effectLst/>
                        </a:rPr>
                        <a:t>Good</a:t>
                      </a:r>
                    </a:p>
                  </a:txBody>
                  <a:tcPr anchor="ctr"/>
                </a:tc>
                <a:tc>
                  <a:txBody>
                    <a:bodyPr/>
                    <a:lstStyle/>
                    <a:p>
                      <a:pPr algn="ctr" fontAlgn="ctr"/>
                      <a:r>
                        <a:rPr lang="en-US" sz="1100">
                          <a:effectLst/>
                        </a:rPr>
                        <a:t>2</a:t>
                      </a:r>
                    </a:p>
                  </a:txBody>
                  <a:tcPr anchor="ctr"/>
                </a:tc>
                <a:tc>
                  <a:txBody>
                    <a:bodyPr/>
                    <a:lstStyle/>
                    <a:p>
                      <a:pPr algn="ctr" fontAlgn="ctr"/>
                      <a:r>
                        <a:rPr lang="en-US" sz="1100">
                          <a:effectLst/>
                        </a:rPr>
                        <a:t>0.03</a:t>
                      </a:r>
                    </a:p>
                  </a:txBody>
                  <a:tcPr anchor="ctr"/>
                </a:tc>
                <a:extLst>
                  <a:ext uri="{0D108BD9-81ED-4DB2-BD59-A6C34878D82A}">
                    <a16:rowId xmlns:a16="http://schemas.microsoft.com/office/drawing/2014/main" val="721231638"/>
                  </a:ext>
                </a:extLst>
              </a:tr>
              <a:tr h="280654">
                <a:tc>
                  <a:txBody>
                    <a:bodyPr/>
                    <a:lstStyle/>
                    <a:p>
                      <a:pPr algn="ctr" fontAlgn="ctr"/>
                      <a:r>
                        <a:rPr lang="en-US" sz="1100">
                          <a:effectLst/>
                        </a:rPr>
                        <a:t>6</a:t>
                      </a:r>
                      <a:endParaRPr lang="en-US" sz="1100" b="1">
                        <a:effectLst/>
                      </a:endParaRPr>
                    </a:p>
                  </a:txBody>
                  <a:tcPr anchor="ctr"/>
                </a:tc>
                <a:tc>
                  <a:txBody>
                    <a:bodyPr/>
                    <a:lstStyle/>
                    <a:p>
                      <a:pPr algn="ctr" fontAlgn="ctr"/>
                      <a:r>
                        <a:rPr lang="en-US" sz="1100">
                          <a:effectLst/>
                        </a:rPr>
                        <a:t>High</a:t>
                      </a:r>
                    </a:p>
                  </a:txBody>
                  <a:tcPr anchor="ctr"/>
                </a:tc>
                <a:tc>
                  <a:txBody>
                    <a:bodyPr/>
                    <a:lstStyle/>
                    <a:p>
                      <a:pPr algn="ctr" fontAlgn="ctr"/>
                      <a:r>
                        <a:rPr lang="en-US" sz="1100">
                          <a:effectLst/>
                        </a:rPr>
                        <a:t>Short</a:t>
                      </a:r>
                    </a:p>
                  </a:txBody>
                  <a:tcPr anchor="ctr"/>
                </a:tc>
                <a:tc>
                  <a:txBody>
                    <a:bodyPr/>
                    <a:lstStyle/>
                    <a:p>
                      <a:pPr algn="ctr" fontAlgn="ctr"/>
                      <a:r>
                        <a:rPr lang="en-US" sz="1100">
                          <a:effectLst/>
                        </a:rPr>
                        <a:t>Good</a:t>
                      </a:r>
                    </a:p>
                  </a:txBody>
                  <a:tcPr anchor="ctr"/>
                </a:tc>
                <a:tc>
                  <a:txBody>
                    <a:bodyPr/>
                    <a:lstStyle/>
                    <a:p>
                      <a:pPr algn="ctr" fontAlgn="ctr"/>
                      <a:r>
                        <a:rPr lang="en-US" sz="1100">
                          <a:effectLst/>
                        </a:rPr>
                        <a:t>233</a:t>
                      </a:r>
                    </a:p>
                  </a:txBody>
                  <a:tcPr anchor="ctr"/>
                </a:tc>
                <a:tc>
                  <a:txBody>
                    <a:bodyPr/>
                    <a:lstStyle/>
                    <a:p>
                      <a:pPr algn="ctr" fontAlgn="ctr"/>
                      <a:r>
                        <a:rPr lang="en-US" sz="1100">
                          <a:effectLst/>
                        </a:rPr>
                        <a:t>0.94</a:t>
                      </a:r>
                    </a:p>
                  </a:txBody>
                  <a:tcPr anchor="ctr"/>
                </a:tc>
                <a:extLst>
                  <a:ext uri="{0D108BD9-81ED-4DB2-BD59-A6C34878D82A}">
                    <a16:rowId xmlns:a16="http://schemas.microsoft.com/office/drawing/2014/main" val="1486580298"/>
                  </a:ext>
                </a:extLst>
              </a:tr>
              <a:tr h="280654">
                <a:tc>
                  <a:txBody>
                    <a:bodyPr/>
                    <a:lstStyle/>
                    <a:p>
                      <a:pPr algn="ctr" fontAlgn="ctr"/>
                      <a:r>
                        <a:rPr lang="en-US" sz="1100">
                          <a:effectLst/>
                        </a:rPr>
                        <a:t>7</a:t>
                      </a:r>
                      <a:endParaRPr lang="en-US" sz="1100" b="1">
                        <a:effectLst/>
                      </a:endParaRPr>
                    </a:p>
                  </a:txBody>
                  <a:tcPr anchor="ctr"/>
                </a:tc>
                <a:tc>
                  <a:txBody>
                    <a:bodyPr/>
                    <a:lstStyle/>
                    <a:p>
                      <a:pPr algn="ctr" fontAlgn="ctr"/>
                      <a:r>
                        <a:rPr lang="en-US" sz="1100">
                          <a:effectLst/>
                        </a:rPr>
                        <a:t>Low</a:t>
                      </a:r>
                    </a:p>
                  </a:txBody>
                  <a:tcPr anchor="ctr"/>
                </a:tc>
                <a:tc>
                  <a:txBody>
                    <a:bodyPr/>
                    <a:lstStyle/>
                    <a:p>
                      <a:pPr algn="ctr" fontAlgn="ctr"/>
                      <a:r>
                        <a:rPr lang="en-US" sz="1100">
                          <a:effectLst/>
                        </a:rPr>
                        <a:t>Long</a:t>
                      </a:r>
                    </a:p>
                  </a:txBody>
                  <a:tcPr anchor="ctr"/>
                </a:tc>
                <a:tc>
                  <a:txBody>
                    <a:bodyPr/>
                    <a:lstStyle/>
                    <a:p>
                      <a:pPr algn="ctr" fontAlgn="ctr"/>
                      <a:r>
                        <a:rPr lang="en-US" sz="1100">
                          <a:effectLst/>
                        </a:rPr>
                        <a:t>Good</a:t>
                      </a:r>
                    </a:p>
                  </a:txBody>
                  <a:tcPr anchor="ctr"/>
                </a:tc>
                <a:tc>
                  <a:txBody>
                    <a:bodyPr/>
                    <a:lstStyle/>
                    <a:p>
                      <a:pPr algn="ctr" fontAlgn="ctr"/>
                      <a:r>
                        <a:rPr lang="en-US" sz="1100">
                          <a:effectLst/>
                        </a:rPr>
                        <a:t>885</a:t>
                      </a:r>
                    </a:p>
                  </a:txBody>
                  <a:tcPr anchor="ctr"/>
                </a:tc>
                <a:tc>
                  <a:txBody>
                    <a:bodyPr/>
                    <a:lstStyle/>
                    <a:p>
                      <a:pPr algn="ctr" fontAlgn="ctr"/>
                      <a:r>
                        <a:rPr lang="en-US" sz="1100">
                          <a:effectLst/>
                        </a:rPr>
                        <a:t>0.92</a:t>
                      </a:r>
                    </a:p>
                  </a:txBody>
                  <a:tcPr anchor="ctr"/>
                </a:tc>
                <a:extLst>
                  <a:ext uri="{0D108BD9-81ED-4DB2-BD59-A6C34878D82A}">
                    <a16:rowId xmlns:a16="http://schemas.microsoft.com/office/drawing/2014/main" val="2153225466"/>
                  </a:ext>
                </a:extLst>
              </a:tr>
              <a:tr h="280654">
                <a:tc>
                  <a:txBody>
                    <a:bodyPr/>
                    <a:lstStyle/>
                    <a:p>
                      <a:pPr algn="ctr" fontAlgn="ctr"/>
                      <a:r>
                        <a:rPr lang="en-US" sz="1100">
                          <a:effectLst/>
                        </a:rPr>
                        <a:t>8</a:t>
                      </a:r>
                      <a:endParaRPr lang="en-US" sz="1100" b="1">
                        <a:effectLst/>
                      </a:endParaRPr>
                    </a:p>
                  </a:txBody>
                  <a:tcPr anchor="ctr"/>
                </a:tc>
                <a:tc>
                  <a:txBody>
                    <a:bodyPr/>
                    <a:lstStyle/>
                    <a:p>
                      <a:pPr algn="ctr" fontAlgn="ctr"/>
                      <a:r>
                        <a:rPr lang="en-US" sz="1100">
                          <a:effectLst/>
                        </a:rPr>
                        <a:t>Low</a:t>
                      </a:r>
                    </a:p>
                  </a:txBody>
                  <a:tcPr anchor="ctr"/>
                </a:tc>
                <a:tc>
                  <a:txBody>
                    <a:bodyPr/>
                    <a:lstStyle/>
                    <a:p>
                      <a:pPr algn="ctr" fontAlgn="ctr"/>
                      <a:r>
                        <a:rPr lang="en-US" sz="1100">
                          <a:effectLst/>
                        </a:rPr>
                        <a:t>Short</a:t>
                      </a:r>
                    </a:p>
                  </a:txBody>
                  <a:tcPr anchor="ctr"/>
                </a:tc>
                <a:tc>
                  <a:txBody>
                    <a:bodyPr/>
                    <a:lstStyle/>
                    <a:p>
                      <a:pPr algn="ctr" fontAlgn="ctr"/>
                      <a:r>
                        <a:rPr lang="en-US" sz="1100">
                          <a:effectLst/>
                        </a:rPr>
                        <a:t>Good</a:t>
                      </a:r>
                    </a:p>
                  </a:txBody>
                  <a:tcPr anchor="ctr"/>
                </a:tc>
                <a:tc>
                  <a:txBody>
                    <a:bodyPr/>
                    <a:lstStyle/>
                    <a:p>
                      <a:pPr algn="ctr" fontAlgn="ctr"/>
                      <a:r>
                        <a:rPr lang="en-US" sz="1100">
                          <a:effectLst/>
                        </a:rPr>
                        <a:t>3569</a:t>
                      </a:r>
                    </a:p>
                  </a:txBody>
                  <a:tcPr anchor="ctr"/>
                </a:tc>
                <a:tc>
                  <a:txBody>
                    <a:bodyPr/>
                    <a:lstStyle/>
                    <a:p>
                      <a:pPr algn="ctr" fontAlgn="ctr"/>
                      <a:r>
                        <a:rPr lang="en-US" sz="1100">
                          <a:effectLst/>
                        </a:rPr>
                        <a:t>0.96</a:t>
                      </a:r>
                    </a:p>
                  </a:txBody>
                  <a:tcPr anchor="ctr"/>
                </a:tc>
                <a:extLst>
                  <a:ext uri="{0D108BD9-81ED-4DB2-BD59-A6C34878D82A}">
                    <a16:rowId xmlns:a16="http://schemas.microsoft.com/office/drawing/2014/main" val="1305341323"/>
                  </a:ext>
                </a:extLst>
              </a:tr>
            </a:tbl>
          </a:graphicData>
        </a:graphic>
      </p:graphicFrame>
      <p:graphicFrame>
        <p:nvGraphicFramePr>
          <p:cNvPr id="6" name="Table 5">
            <a:extLst>
              <a:ext uri="{FF2B5EF4-FFF2-40B4-BE49-F238E27FC236}">
                <a16:creationId xmlns:a16="http://schemas.microsoft.com/office/drawing/2014/main" id="{7819F260-5F4B-45BE-AB94-A1B8D8F53C2B}"/>
              </a:ext>
            </a:extLst>
          </p:cNvPr>
          <p:cNvGraphicFramePr>
            <a:graphicFrameLocks noGrp="1"/>
          </p:cNvGraphicFramePr>
          <p:nvPr>
            <p:extLst>
              <p:ext uri="{D42A27DB-BD31-4B8C-83A1-F6EECF244321}">
                <p14:modId xmlns:p14="http://schemas.microsoft.com/office/powerpoint/2010/main" val="1320246748"/>
              </p:ext>
            </p:extLst>
          </p:nvPr>
        </p:nvGraphicFramePr>
        <p:xfrm>
          <a:off x="6287277" y="3927138"/>
          <a:ext cx="5684766" cy="2736378"/>
        </p:xfrm>
        <a:graphic>
          <a:graphicData uri="http://schemas.openxmlformats.org/drawingml/2006/table">
            <a:tbl>
              <a:tblPr>
                <a:tableStyleId>{5940675A-B579-460E-94D1-54222C63F5DA}</a:tableStyleId>
              </a:tblPr>
              <a:tblGrid>
                <a:gridCol w="947461">
                  <a:extLst>
                    <a:ext uri="{9D8B030D-6E8A-4147-A177-3AD203B41FA5}">
                      <a16:colId xmlns:a16="http://schemas.microsoft.com/office/drawing/2014/main" val="2012939516"/>
                    </a:ext>
                  </a:extLst>
                </a:gridCol>
                <a:gridCol w="947461">
                  <a:extLst>
                    <a:ext uri="{9D8B030D-6E8A-4147-A177-3AD203B41FA5}">
                      <a16:colId xmlns:a16="http://schemas.microsoft.com/office/drawing/2014/main" val="1137358389"/>
                    </a:ext>
                  </a:extLst>
                </a:gridCol>
                <a:gridCol w="947461">
                  <a:extLst>
                    <a:ext uri="{9D8B030D-6E8A-4147-A177-3AD203B41FA5}">
                      <a16:colId xmlns:a16="http://schemas.microsoft.com/office/drawing/2014/main" val="528587874"/>
                    </a:ext>
                  </a:extLst>
                </a:gridCol>
                <a:gridCol w="1087360">
                  <a:extLst>
                    <a:ext uri="{9D8B030D-6E8A-4147-A177-3AD203B41FA5}">
                      <a16:colId xmlns:a16="http://schemas.microsoft.com/office/drawing/2014/main" val="447983022"/>
                    </a:ext>
                  </a:extLst>
                </a:gridCol>
                <a:gridCol w="807562">
                  <a:extLst>
                    <a:ext uri="{9D8B030D-6E8A-4147-A177-3AD203B41FA5}">
                      <a16:colId xmlns:a16="http://schemas.microsoft.com/office/drawing/2014/main" val="2451315083"/>
                    </a:ext>
                  </a:extLst>
                </a:gridCol>
                <a:gridCol w="947461">
                  <a:extLst>
                    <a:ext uri="{9D8B030D-6E8A-4147-A177-3AD203B41FA5}">
                      <a16:colId xmlns:a16="http://schemas.microsoft.com/office/drawing/2014/main" val="3856628657"/>
                    </a:ext>
                  </a:extLst>
                </a:gridCol>
              </a:tblGrid>
              <a:tr h="467186">
                <a:tc>
                  <a:txBody>
                    <a:bodyPr/>
                    <a:lstStyle/>
                    <a:p>
                      <a:pPr algn="ctr" fontAlgn="ctr"/>
                      <a:r>
                        <a:rPr lang="en-US" sz="1100" b="1">
                          <a:effectLst/>
                        </a:rPr>
                        <a:t>S No.</a:t>
                      </a:r>
                    </a:p>
                  </a:txBody>
                  <a:tcPr anchor="ctr"/>
                </a:tc>
                <a:tc>
                  <a:txBody>
                    <a:bodyPr/>
                    <a:lstStyle/>
                    <a:p>
                      <a:pPr algn="ctr" fontAlgn="ctr"/>
                      <a:r>
                        <a:rPr lang="en-US" sz="1100" b="1">
                          <a:effectLst/>
                        </a:rPr>
                        <a:t>Storage Temperature</a:t>
                      </a:r>
                    </a:p>
                  </a:txBody>
                  <a:tcPr anchor="ctr"/>
                </a:tc>
                <a:tc>
                  <a:txBody>
                    <a:bodyPr/>
                    <a:lstStyle/>
                    <a:p>
                      <a:pPr algn="ctr" fontAlgn="ctr"/>
                      <a:r>
                        <a:rPr lang="en-US" sz="1100" b="1">
                          <a:effectLst/>
                        </a:rPr>
                        <a:t>Collection Method</a:t>
                      </a:r>
                    </a:p>
                  </a:txBody>
                  <a:tcPr anchor="ctr"/>
                </a:tc>
                <a:tc>
                  <a:txBody>
                    <a:bodyPr/>
                    <a:lstStyle/>
                    <a:p>
                      <a:pPr algn="ctr" fontAlgn="ctr"/>
                      <a:r>
                        <a:rPr lang="en-US" sz="1100" b="1">
                          <a:effectLst/>
                        </a:rPr>
                        <a:t>Contamination</a:t>
                      </a:r>
                    </a:p>
                  </a:txBody>
                  <a:tcPr anchor="ctr"/>
                </a:tc>
                <a:tc>
                  <a:txBody>
                    <a:bodyPr/>
                    <a:lstStyle/>
                    <a:p>
                      <a:pPr algn="ctr" fontAlgn="ctr"/>
                      <a:r>
                        <a:rPr lang="en-US" sz="1100" b="1">
                          <a:effectLst/>
                        </a:rPr>
                        <a:t>Count</a:t>
                      </a:r>
                    </a:p>
                  </a:txBody>
                  <a:tcPr anchor="ctr"/>
                </a:tc>
                <a:tc>
                  <a:txBody>
                    <a:bodyPr/>
                    <a:lstStyle/>
                    <a:p>
                      <a:pPr algn="ctr"/>
                      <a:endParaRPr lang="en-US" sz="1100" b="1"/>
                    </a:p>
                    <a:p>
                      <a:pPr algn="ctr"/>
                      <a:r>
                        <a:rPr lang="en-US" sz="1100" b="1"/>
                        <a:t>Probability</a:t>
                      </a:r>
                    </a:p>
                  </a:txBody>
                  <a:tcPr/>
                </a:tc>
                <a:extLst>
                  <a:ext uri="{0D108BD9-81ED-4DB2-BD59-A6C34878D82A}">
                    <a16:rowId xmlns:a16="http://schemas.microsoft.com/office/drawing/2014/main" val="1208158893"/>
                  </a:ext>
                </a:extLst>
              </a:tr>
              <a:tr h="283649">
                <a:tc>
                  <a:txBody>
                    <a:bodyPr/>
                    <a:lstStyle/>
                    <a:p>
                      <a:pPr algn="ctr" fontAlgn="ctr"/>
                      <a:r>
                        <a:rPr lang="en-US" sz="1100">
                          <a:effectLst/>
                        </a:rPr>
                        <a:t>1</a:t>
                      </a:r>
                      <a:endParaRPr lang="en-US" sz="1100" b="1">
                        <a:effectLst/>
                      </a:endParaRPr>
                    </a:p>
                  </a:txBody>
                  <a:tcPr anchor="ctr"/>
                </a:tc>
                <a:tc>
                  <a:txBody>
                    <a:bodyPr/>
                    <a:lstStyle/>
                    <a:p>
                      <a:pPr algn="ctr" fontAlgn="ctr"/>
                      <a:r>
                        <a:rPr lang="en-US" sz="1100">
                          <a:effectLst/>
                        </a:rPr>
                        <a:t>Cold</a:t>
                      </a:r>
                    </a:p>
                  </a:txBody>
                  <a:tcPr anchor="ctr"/>
                </a:tc>
                <a:tc>
                  <a:txBody>
                    <a:bodyPr/>
                    <a:lstStyle/>
                    <a:p>
                      <a:pPr algn="ctr" fontAlgn="ctr"/>
                      <a:r>
                        <a:rPr lang="en-US" sz="1100">
                          <a:effectLst/>
                        </a:rPr>
                        <a:t>Nurse</a:t>
                      </a:r>
                    </a:p>
                  </a:txBody>
                  <a:tcPr anchor="ctr"/>
                </a:tc>
                <a:tc>
                  <a:txBody>
                    <a:bodyPr/>
                    <a:lstStyle/>
                    <a:p>
                      <a:pPr algn="ctr" fontAlgn="ctr"/>
                      <a:r>
                        <a:rPr lang="en-US" sz="1100">
                          <a:effectLst/>
                        </a:rPr>
                        <a:t>High</a:t>
                      </a:r>
                    </a:p>
                  </a:txBody>
                  <a:tcPr anchor="ctr"/>
                </a:tc>
                <a:tc>
                  <a:txBody>
                    <a:bodyPr/>
                    <a:lstStyle/>
                    <a:p>
                      <a:pPr algn="ctr" fontAlgn="ctr"/>
                      <a:r>
                        <a:rPr lang="en-US" sz="1100">
                          <a:effectLst/>
                        </a:rPr>
                        <a:t>178</a:t>
                      </a:r>
                    </a:p>
                  </a:txBody>
                  <a:tcPr anchor="ctr"/>
                </a:tc>
                <a:tc>
                  <a:txBody>
                    <a:bodyPr/>
                    <a:lstStyle/>
                    <a:p>
                      <a:pPr algn="ctr" fontAlgn="ctr"/>
                      <a:r>
                        <a:rPr lang="en-US" sz="1100">
                          <a:effectLst/>
                        </a:rPr>
                        <a:t>0.04</a:t>
                      </a:r>
                    </a:p>
                  </a:txBody>
                  <a:tcPr anchor="ctr"/>
                </a:tc>
                <a:extLst>
                  <a:ext uri="{0D108BD9-81ED-4DB2-BD59-A6C34878D82A}">
                    <a16:rowId xmlns:a16="http://schemas.microsoft.com/office/drawing/2014/main" val="2794289023"/>
                  </a:ext>
                </a:extLst>
              </a:tr>
              <a:tr h="283649">
                <a:tc>
                  <a:txBody>
                    <a:bodyPr/>
                    <a:lstStyle/>
                    <a:p>
                      <a:pPr algn="ctr" fontAlgn="ctr"/>
                      <a:r>
                        <a:rPr lang="en-US" sz="1100">
                          <a:effectLst/>
                        </a:rPr>
                        <a:t>2</a:t>
                      </a:r>
                      <a:endParaRPr lang="en-US" sz="1100" b="1">
                        <a:effectLst/>
                      </a:endParaRPr>
                    </a:p>
                  </a:txBody>
                  <a:tcPr anchor="ctr"/>
                </a:tc>
                <a:tc>
                  <a:txBody>
                    <a:bodyPr/>
                    <a:lstStyle/>
                    <a:p>
                      <a:pPr algn="ctr" fontAlgn="ctr"/>
                      <a:r>
                        <a:rPr lang="en-US" sz="1100">
                          <a:effectLst/>
                        </a:rPr>
                        <a:t>Cold</a:t>
                      </a:r>
                    </a:p>
                  </a:txBody>
                  <a:tcPr anchor="ctr"/>
                </a:tc>
                <a:tc>
                  <a:txBody>
                    <a:bodyPr/>
                    <a:lstStyle/>
                    <a:p>
                      <a:pPr algn="ctr" fontAlgn="ctr"/>
                      <a:r>
                        <a:rPr lang="en-US" sz="1100">
                          <a:effectLst/>
                        </a:rPr>
                        <a:t>Patient</a:t>
                      </a:r>
                    </a:p>
                  </a:txBody>
                  <a:tcPr anchor="ctr"/>
                </a:tc>
                <a:tc>
                  <a:txBody>
                    <a:bodyPr/>
                    <a:lstStyle/>
                    <a:p>
                      <a:pPr algn="ctr" fontAlgn="ctr"/>
                      <a:r>
                        <a:rPr lang="en-US" sz="1100">
                          <a:effectLst/>
                        </a:rPr>
                        <a:t>High</a:t>
                      </a:r>
                    </a:p>
                  </a:txBody>
                  <a:tcPr anchor="ctr"/>
                </a:tc>
                <a:tc>
                  <a:txBody>
                    <a:bodyPr/>
                    <a:lstStyle/>
                    <a:p>
                      <a:pPr algn="ctr" fontAlgn="ctr"/>
                      <a:r>
                        <a:rPr lang="en-US" sz="1100">
                          <a:effectLst/>
                        </a:rPr>
                        <a:t>34</a:t>
                      </a:r>
                    </a:p>
                  </a:txBody>
                  <a:tcPr anchor="ctr"/>
                </a:tc>
                <a:tc>
                  <a:txBody>
                    <a:bodyPr/>
                    <a:lstStyle/>
                    <a:p>
                      <a:pPr algn="ctr" fontAlgn="ctr"/>
                      <a:r>
                        <a:rPr lang="en-US" sz="1100">
                          <a:effectLst/>
                        </a:rPr>
                        <a:t>0.08</a:t>
                      </a:r>
                    </a:p>
                  </a:txBody>
                  <a:tcPr anchor="ctr"/>
                </a:tc>
                <a:extLst>
                  <a:ext uri="{0D108BD9-81ED-4DB2-BD59-A6C34878D82A}">
                    <a16:rowId xmlns:a16="http://schemas.microsoft.com/office/drawing/2014/main" val="2115215014"/>
                  </a:ext>
                </a:extLst>
              </a:tr>
              <a:tr h="283649">
                <a:tc>
                  <a:txBody>
                    <a:bodyPr/>
                    <a:lstStyle/>
                    <a:p>
                      <a:pPr algn="ctr" fontAlgn="ctr"/>
                      <a:r>
                        <a:rPr lang="en-US" sz="1100">
                          <a:effectLst/>
                        </a:rPr>
                        <a:t>3</a:t>
                      </a:r>
                      <a:endParaRPr lang="en-US" sz="1100" b="1">
                        <a:effectLst/>
                      </a:endParaRPr>
                    </a:p>
                  </a:txBody>
                  <a:tcPr anchor="ctr"/>
                </a:tc>
                <a:tc>
                  <a:txBody>
                    <a:bodyPr/>
                    <a:lstStyle/>
                    <a:p>
                      <a:pPr algn="ctr" fontAlgn="ctr"/>
                      <a:r>
                        <a:rPr lang="en-US" sz="1100">
                          <a:effectLst/>
                        </a:rPr>
                        <a:t>Cool</a:t>
                      </a:r>
                    </a:p>
                  </a:txBody>
                  <a:tcPr anchor="ctr"/>
                </a:tc>
                <a:tc>
                  <a:txBody>
                    <a:bodyPr/>
                    <a:lstStyle/>
                    <a:p>
                      <a:pPr algn="ctr" fontAlgn="ctr"/>
                      <a:r>
                        <a:rPr lang="en-US" sz="1100">
                          <a:effectLst/>
                        </a:rPr>
                        <a:t>Nurse</a:t>
                      </a:r>
                    </a:p>
                  </a:txBody>
                  <a:tcPr anchor="ctr"/>
                </a:tc>
                <a:tc>
                  <a:txBody>
                    <a:bodyPr/>
                    <a:lstStyle/>
                    <a:p>
                      <a:pPr algn="ctr" fontAlgn="ctr"/>
                      <a:r>
                        <a:rPr lang="en-US" sz="1100">
                          <a:effectLst/>
                        </a:rPr>
                        <a:t>High</a:t>
                      </a:r>
                    </a:p>
                  </a:txBody>
                  <a:tcPr anchor="ctr"/>
                </a:tc>
                <a:tc>
                  <a:txBody>
                    <a:bodyPr/>
                    <a:lstStyle/>
                    <a:p>
                      <a:pPr algn="ctr" fontAlgn="ctr"/>
                      <a:r>
                        <a:rPr lang="en-US" sz="1100">
                          <a:effectLst/>
                        </a:rPr>
                        <a:t>39</a:t>
                      </a:r>
                    </a:p>
                  </a:txBody>
                  <a:tcPr anchor="ctr"/>
                </a:tc>
                <a:tc>
                  <a:txBody>
                    <a:bodyPr/>
                    <a:lstStyle/>
                    <a:p>
                      <a:pPr algn="ctr" fontAlgn="ctr"/>
                      <a:r>
                        <a:rPr lang="en-US" sz="1100">
                          <a:effectLst/>
                        </a:rPr>
                        <a:t>0.09</a:t>
                      </a:r>
                    </a:p>
                  </a:txBody>
                  <a:tcPr anchor="ctr"/>
                </a:tc>
                <a:extLst>
                  <a:ext uri="{0D108BD9-81ED-4DB2-BD59-A6C34878D82A}">
                    <a16:rowId xmlns:a16="http://schemas.microsoft.com/office/drawing/2014/main" val="85612652"/>
                  </a:ext>
                </a:extLst>
              </a:tr>
              <a:tr h="283649">
                <a:tc>
                  <a:txBody>
                    <a:bodyPr/>
                    <a:lstStyle/>
                    <a:p>
                      <a:pPr algn="ctr" fontAlgn="ctr"/>
                      <a:r>
                        <a:rPr lang="en-US" sz="1100">
                          <a:effectLst/>
                        </a:rPr>
                        <a:t>4</a:t>
                      </a:r>
                      <a:endParaRPr lang="en-US" sz="1100" b="1">
                        <a:effectLst/>
                      </a:endParaRPr>
                    </a:p>
                  </a:txBody>
                  <a:tcPr anchor="ctr"/>
                </a:tc>
                <a:tc>
                  <a:txBody>
                    <a:bodyPr/>
                    <a:lstStyle/>
                    <a:p>
                      <a:pPr algn="ctr" fontAlgn="ctr"/>
                      <a:r>
                        <a:rPr lang="en-US" sz="1100">
                          <a:effectLst/>
                        </a:rPr>
                        <a:t>Cool</a:t>
                      </a:r>
                    </a:p>
                  </a:txBody>
                  <a:tcPr anchor="ctr"/>
                </a:tc>
                <a:tc>
                  <a:txBody>
                    <a:bodyPr/>
                    <a:lstStyle/>
                    <a:p>
                      <a:pPr algn="ctr" fontAlgn="ctr"/>
                      <a:r>
                        <a:rPr lang="en-US" sz="1100">
                          <a:effectLst/>
                        </a:rPr>
                        <a:t>Patient</a:t>
                      </a:r>
                    </a:p>
                  </a:txBody>
                  <a:tcPr anchor="ctr"/>
                </a:tc>
                <a:tc>
                  <a:txBody>
                    <a:bodyPr/>
                    <a:lstStyle/>
                    <a:p>
                      <a:pPr algn="ctr" fontAlgn="ctr"/>
                      <a:r>
                        <a:rPr lang="en-US" sz="1100">
                          <a:effectLst/>
                        </a:rPr>
                        <a:t>High</a:t>
                      </a:r>
                    </a:p>
                  </a:txBody>
                  <a:tcPr anchor="ctr"/>
                </a:tc>
                <a:tc>
                  <a:txBody>
                    <a:bodyPr/>
                    <a:lstStyle/>
                    <a:p>
                      <a:pPr algn="ctr" fontAlgn="ctr"/>
                      <a:r>
                        <a:rPr lang="en-US" sz="1100">
                          <a:effectLst/>
                        </a:rPr>
                        <a:t>57</a:t>
                      </a:r>
                    </a:p>
                  </a:txBody>
                  <a:tcPr anchor="ctr"/>
                </a:tc>
                <a:tc>
                  <a:txBody>
                    <a:bodyPr/>
                    <a:lstStyle/>
                    <a:p>
                      <a:pPr algn="ctr" fontAlgn="ctr"/>
                      <a:r>
                        <a:rPr lang="en-US" sz="1100">
                          <a:effectLst/>
                        </a:rPr>
                        <a:t>0.84</a:t>
                      </a:r>
                    </a:p>
                  </a:txBody>
                  <a:tcPr anchor="ctr"/>
                </a:tc>
                <a:extLst>
                  <a:ext uri="{0D108BD9-81ED-4DB2-BD59-A6C34878D82A}">
                    <a16:rowId xmlns:a16="http://schemas.microsoft.com/office/drawing/2014/main" val="1330535532"/>
                  </a:ext>
                </a:extLst>
              </a:tr>
              <a:tr h="283649">
                <a:tc>
                  <a:txBody>
                    <a:bodyPr/>
                    <a:lstStyle/>
                    <a:p>
                      <a:pPr algn="ctr" fontAlgn="ctr"/>
                      <a:r>
                        <a:rPr lang="en-US" sz="1100">
                          <a:effectLst/>
                        </a:rPr>
                        <a:t>5</a:t>
                      </a:r>
                      <a:endParaRPr lang="en-US" sz="1100" b="1">
                        <a:effectLst/>
                      </a:endParaRPr>
                    </a:p>
                  </a:txBody>
                  <a:tcPr anchor="ctr"/>
                </a:tc>
                <a:tc>
                  <a:txBody>
                    <a:bodyPr/>
                    <a:lstStyle/>
                    <a:p>
                      <a:pPr algn="ctr" fontAlgn="ctr"/>
                      <a:r>
                        <a:rPr lang="en-US" sz="1100">
                          <a:effectLst/>
                        </a:rPr>
                        <a:t>Cold</a:t>
                      </a:r>
                    </a:p>
                  </a:txBody>
                  <a:tcPr anchor="ctr"/>
                </a:tc>
                <a:tc>
                  <a:txBody>
                    <a:bodyPr/>
                    <a:lstStyle/>
                    <a:p>
                      <a:pPr algn="ctr" fontAlgn="ctr"/>
                      <a:r>
                        <a:rPr lang="en-US" sz="1100">
                          <a:effectLst/>
                        </a:rPr>
                        <a:t>Nurse</a:t>
                      </a:r>
                    </a:p>
                  </a:txBody>
                  <a:tcPr anchor="ctr"/>
                </a:tc>
                <a:tc>
                  <a:txBody>
                    <a:bodyPr/>
                    <a:lstStyle/>
                    <a:p>
                      <a:pPr algn="ctr" fontAlgn="ctr"/>
                      <a:r>
                        <a:rPr lang="en-US" sz="1100">
                          <a:effectLst/>
                        </a:rPr>
                        <a:t>Low</a:t>
                      </a:r>
                    </a:p>
                  </a:txBody>
                  <a:tcPr anchor="ctr"/>
                </a:tc>
                <a:tc>
                  <a:txBody>
                    <a:bodyPr/>
                    <a:lstStyle/>
                    <a:p>
                      <a:pPr algn="ctr" fontAlgn="ctr"/>
                      <a:r>
                        <a:rPr lang="en-US" sz="1100">
                          <a:effectLst/>
                        </a:rPr>
                        <a:t>3869</a:t>
                      </a:r>
                    </a:p>
                  </a:txBody>
                  <a:tcPr anchor="ctr"/>
                </a:tc>
                <a:tc>
                  <a:txBody>
                    <a:bodyPr/>
                    <a:lstStyle/>
                    <a:p>
                      <a:pPr algn="ctr" fontAlgn="ctr"/>
                      <a:r>
                        <a:rPr lang="en-US" sz="1100">
                          <a:effectLst/>
                        </a:rPr>
                        <a:t>0.96</a:t>
                      </a:r>
                    </a:p>
                  </a:txBody>
                  <a:tcPr anchor="ctr"/>
                </a:tc>
                <a:extLst>
                  <a:ext uri="{0D108BD9-81ED-4DB2-BD59-A6C34878D82A}">
                    <a16:rowId xmlns:a16="http://schemas.microsoft.com/office/drawing/2014/main" val="3308424144"/>
                  </a:ext>
                </a:extLst>
              </a:tr>
              <a:tr h="283649">
                <a:tc>
                  <a:txBody>
                    <a:bodyPr/>
                    <a:lstStyle/>
                    <a:p>
                      <a:pPr algn="ctr" fontAlgn="ctr"/>
                      <a:r>
                        <a:rPr lang="en-US" sz="1100">
                          <a:effectLst/>
                        </a:rPr>
                        <a:t>6</a:t>
                      </a:r>
                      <a:endParaRPr lang="en-US" sz="1100" b="1">
                        <a:effectLst/>
                      </a:endParaRPr>
                    </a:p>
                  </a:txBody>
                  <a:tcPr anchor="ctr"/>
                </a:tc>
                <a:tc>
                  <a:txBody>
                    <a:bodyPr/>
                    <a:lstStyle/>
                    <a:p>
                      <a:pPr algn="ctr" fontAlgn="ctr"/>
                      <a:r>
                        <a:rPr lang="en-US" sz="1100">
                          <a:effectLst/>
                        </a:rPr>
                        <a:t>Cold</a:t>
                      </a:r>
                    </a:p>
                  </a:txBody>
                  <a:tcPr anchor="ctr"/>
                </a:tc>
                <a:tc>
                  <a:txBody>
                    <a:bodyPr/>
                    <a:lstStyle/>
                    <a:p>
                      <a:pPr algn="ctr" fontAlgn="ctr"/>
                      <a:r>
                        <a:rPr lang="en-US" sz="1100">
                          <a:effectLst/>
                        </a:rPr>
                        <a:t>Patient</a:t>
                      </a:r>
                    </a:p>
                  </a:txBody>
                  <a:tcPr anchor="ctr"/>
                </a:tc>
                <a:tc>
                  <a:txBody>
                    <a:bodyPr/>
                    <a:lstStyle/>
                    <a:p>
                      <a:pPr algn="ctr" fontAlgn="ctr"/>
                      <a:r>
                        <a:rPr lang="en-US" sz="1100">
                          <a:effectLst/>
                        </a:rPr>
                        <a:t>Low</a:t>
                      </a:r>
                    </a:p>
                  </a:txBody>
                  <a:tcPr anchor="ctr"/>
                </a:tc>
                <a:tc>
                  <a:txBody>
                    <a:bodyPr/>
                    <a:lstStyle/>
                    <a:p>
                      <a:pPr algn="ctr" fontAlgn="ctr"/>
                      <a:r>
                        <a:rPr lang="en-US" sz="1100">
                          <a:effectLst/>
                        </a:rPr>
                        <a:t>410</a:t>
                      </a:r>
                    </a:p>
                  </a:txBody>
                  <a:tcPr anchor="ctr"/>
                </a:tc>
                <a:tc>
                  <a:txBody>
                    <a:bodyPr/>
                    <a:lstStyle/>
                    <a:p>
                      <a:pPr algn="ctr" fontAlgn="ctr"/>
                      <a:r>
                        <a:rPr lang="en-US" sz="1100">
                          <a:effectLst/>
                        </a:rPr>
                        <a:t>0.92</a:t>
                      </a:r>
                    </a:p>
                  </a:txBody>
                  <a:tcPr anchor="ctr"/>
                </a:tc>
                <a:extLst>
                  <a:ext uri="{0D108BD9-81ED-4DB2-BD59-A6C34878D82A}">
                    <a16:rowId xmlns:a16="http://schemas.microsoft.com/office/drawing/2014/main" val="1623966093"/>
                  </a:ext>
                </a:extLst>
              </a:tr>
              <a:tr h="283649">
                <a:tc>
                  <a:txBody>
                    <a:bodyPr/>
                    <a:lstStyle/>
                    <a:p>
                      <a:pPr algn="ctr" fontAlgn="ctr"/>
                      <a:r>
                        <a:rPr lang="en-US" sz="1100">
                          <a:effectLst/>
                        </a:rPr>
                        <a:t>7</a:t>
                      </a:r>
                      <a:endParaRPr lang="en-US" sz="1100" b="1">
                        <a:effectLst/>
                      </a:endParaRPr>
                    </a:p>
                  </a:txBody>
                  <a:tcPr anchor="ctr"/>
                </a:tc>
                <a:tc>
                  <a:txBody>
                    <a:bodyPr/>
                    <a:lstStyle/>
                    <a:p>
                      <a:pPr algn="ctr" fontAlgn="ctr"/>
                      <a:r>
                        <a:rPr lang="en-US" sz="1100">
                          <a:effectLst/>
                        </a:rPr>
                        <a:t>Cool</a:t>
                      </a:r>
                    </a:p>
                  </a:txBody>
                  <a:tcPr anchor="ctr"/>
                </a:tc>
                <a:tc>
                  <a:txBody>
                    <a:bodyPr/>
                    <a:lstStyle/>
                    <a:p>
                      <a:pPr algn="ctr" fontAlgn="ctr"/>
                      <a:r>
                        <a:rPr lang="en-US" sz="1100">
                          <a:effectLst/>
                        </a:rPr>
                        <a:t>Nurse</a:t>
                      </a:r>
                    </a:p>
                  </a:txBody>
                  <a:tcPr anchor="ctr"/>
                </a:tc>
                <a:tc>
                  <a:txBody>
                    <a:bodyPr/>
                    <a:lstStyle/>
                    <a:p>
                      <a:pPr algn="ctr" fontAlgn="ctr"/>
                      <a:r>
                        <a:rPr lang="en-US" sz="1100">
                          <a:effectLst/>
                        </a:rPr>
                        <a:t>Low</a:t>
                      </a:r>
                    </a:p>
                  </a:txBody>
                  <a:tcPr anchor="ctr"/>
                </a:tc>
                <a:tc>
                  <a:txBody>
                    <a:bodyPr/>
                    <a:lstStyle/>
                    <a:p>
                      <a:pPr algn="ctr" fontAlgn="ctr"/>
                      <a:r>
                        <a:rPr lang="en-US" sz="1100">
                          <a:effectLst/>
                        </a:rPr>
                        <a:t>402</a:t>
                      </a:r>
                    </a:p>
                  </a:txBody>
                  <a:tcPr anchor="ctr"/>
                </a:tc>
                <a:tc>
                  <a:txBody>
                    <a:bodyPr/>
                    <a:lstStyle/>
                    <a:p>
                      <a:pPr algn="ctr" fontAlgn="ctr"/>
                      <a:r>
                        <a:rPr lang="en-US" sz="1100">
                          <a:effectLst/>
                        </a:rPr>
                        <a:t>0.91</a:t>
                      </a:r>
                    </a:p>
                  </a:txBody>
                  <a:tcPr anchor="ctr"/>
                </a:tc>
                <a:extLst>
                  <a:ext uri="{0D108BD9-81ED-4DB2-BD59-A6C34878D82A}">
                    <a16:rowId xmlns:a16="http://schemas.microsoft.com/office/drawing/2014/main" val="202013382"/>
                  </a:ext>
                </a:extLst>
              </a:tr>
              <a:tr h="283649">
                <a:tc>
                  <a:txBody>
                    <a:bodyPr/>
                    <a:lstStyle/>
                    <a:p>
                      <a:pPr algn="ctr" fontAlgn="ctr"/>
                      <a:r>
                        <a:rPr lang="en-US" sz="1100">
                          <a:effectLst/>
                        </a:rPr>
                        <a:t>8</a:t>
                      </a:r>
                      <a:endParaRPr lang="en-US" sz="1100" b="1">
                        <a:effectLst/>
                      </a:endParaRPr>
                    </a:p>
                  </a:txBody>
                  <a:tcPr anchor="ctr"/>
                </a:tc>
                <a:tc>
                  <a:txBody>
                    <a:bodyPr/>
                    <a:lstStyle/>
                    <a:p>
                      <a:pPr algn="ctr" fontAlgn="ctr"/>
                      <a:r>
                        <a:rPr lang="en-US" sz="1100">
                          <a:effectLst/>
                        </a:rPr>
                        <a:t>Cool</a:t>
                      </a:r>
                    </a:p>
                  </a:txBody>
                  <a:tcPr anchor="ctr"/>
                </a:tc>
                <a:tc>
                  <a:txBody>
                    <a:bodyPr/>
                    <a:lstStyle/>
                    <a:p>
                      <a:pPr algn="ctr" fontAlgn="ctr"/>
                      <a:r>
                        <a:rPr lang="en-US" sz="1100">
                          <a:effectLst/>
                        </a:rPr>
                        <a:t>Patient</a:t>
                      </a:r>
                    </a:p>
                  </a:txBody>
                  <a:tcPr anchor="ctr"/>
                </a:tc>
                <a:tc>
                  <a:txBody>
                    <a:bodyPr/>
                    <a:lstStyle/>
                    <a:p>
                      <a:pPr algn="ctr" fontAlgn="ctr"/>
                      <a:r>
                        <a:rPr lang="en-US" sz="1100">
                          <a:effectLst/>
                        </a:rPr>
                        <a:t>Low</a:t>
                      </a:r>
                    </a:p>
                  </a:txBody>
                  <a:tcPr anchor="ctr"/>
                </a:tc>
                <a:tc>
                  <a:txBody>
                    <a:bodyPr/>
                    <a:lstStyle/>
                    <a:p>
                      <a:pPr algn="ctr" fontAlgn="ctr"/>
                      <a:r>
                        <a:rPr lang="en-US" sz="1100">
                          <a:effectLst/>
                        </a:rPr>
                        <a:t>11</a:t>
                      </a:r>
                    </a:p>
                  </a:txBody>
                  <a:tcPr anchor="ctr"/>
                </a:tc>
                <a:tc>
                  <a:txBody>
                    <a:bodyPr/>
                    <a:lstStyle/>
                    <a:p>
                      <a:pPr algn="ctr" fontAlgn="ctr"/>
                      <a:r>
                        <a:rPr lang="en-US" sz="1100">
                          <a:effectLst/>
                        </a:rPr>
                        <a:t>0.16</a:t>
                      </a:r>
                    </a:p>
                  </a:txBody>
                  <a:tcPr anchor="ctr"/>
                </a:tc>
                <a:extLst>
                  <a:ext uri="{0D108BD9-81ED-4DB2-BD59-A6C34878D82A}">
                    <a16:rowId xmlns:a16="http://schemas.microsoft.com/office/drawing/2014/main" val="537861208"/>
                  </a:ext>
                </a:extLst>
              </a:tr>
            </a:tbl>
          </a:graphicData>
        </a:graphic>
      </p:graphicFrame>
    </p:spTree>
    <p:extLst>
      <p:ext uri="{BB962C8B-B14F-4D97-AF65-F5344CB8AC3E}">
        <p14:creationId xmlns:p14="http://schemas.microsoft.com/office/powerpoint/2010/main" val="80521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EF9-A3A3-4A19-8D3B-5A8A12B4E405}"/>
              </a:ext>
            </a:extLst>
          </p:cNvPr>
          <p:cNvSpPr>
            <a:spLocks noGrp="1"/>
          </p:cNvSpPr>
          <p:nvPr>
            <p:ph type="title"/>
          </p:nvPr>
        </p:nvSpPr>
        <p:spPr/>
        <p:txBody>
          <a:bodyPr/>
          <a:lstStyle/>
          <a:p>
            <a:r>
              <a:rPr lang="en-US"/>
              <a:t>Question 4.b</a:t>
            </a:r>
          </a:p>
        </p:txBody>
      </p:sp>
      <p:sp>
        <p:nvSpPr>
          <p:cNvPr id="4" name="Content Placeholder 2">
            <a:extLst>
              <a:ext uri="{FF2B5EF4-FFF2-40B4-BE49-F238E27FC236}">
                <a16:creationId xmlns:a16="http://schemas.microsoft.com/office/drawing/2014/main" id="{B4F5C159-61D8-4B8B-BDFA-2D1A0E31E27A}"/>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1400"/>
              <a:t>Taxonomical relationships and groups among microbes with altered abundance:</a:t>
            </a:r>
          </a:p>
          <a:p>
            <a:r>
              <a:rPr lang="en-US" sz="1400"/>
              <a:t>Yes, the altered microbes does have a parent or phylum (in scientific terms) which is an umbrella of group of microbes. There are a total of 11 groupings for these altered microbes</a:t>
            </a:r>
          </a:p>
          <a:p>
            <a:pPr marL="0" indent="0">
              <a:buNone/>
            </a:pPr>
            <a:r>
              <a:rPr lang="en-US" sz="1400"/>
              <a:t> They are the following:</a:t>
            </a:r>
          </a:p>
          <a:p>
            <a:pPr marL="0" indent="0">
              <a:buNone/>
            </a:pPr>
            <a:endParaRPr lang="en-US" sz="1400">
              <a:cs typeface="Calibri"/>
            </a:endParaRPr>
          </a:p>
        </p:txBody>
      </p:sp>
      <p:graphicFrame>
        <p:nvGraphicFramePr>
          <p:cNvPr id="5" name="Table 4">
            <a:extLst>
              <a:ext uri="{FF2B5EF4-FFF2-40B4-BE49-F238E27FC236}">
                <a16:creationId xmlns:a16="http://schemas.microsoft.com/office/drawing/2014/main" id="{83286448-FB43-4006-B942-66BCAB2375AE}"/>
              </a:ext>
            </a:extLst>
          </p:cNvPr>
          <p:cNvGraphicFramePr>
            <a:graphicFrameLocks noGrp="1"/>
          </p:cNvGraphicFramePr>
          <p:nvPr>
            <p:extLst>
              <p:ext uri="{D42A27DB-BD31-4B8C-83A1-F6EECF244321}">
                <p14:modId xmlns:p14="http://schemas.microsoft.com/office/powerpoint/2010/main" val="2068675632"/>
              </p:ext>
            </p:extLst>
          </p:nvPr>
        </p:nvGraphicFramePr>
        <p:xfrm>
          <a:off x="3146855" y="2999264"/>
          <a:ext cx="3273287" cy="2004060"/>
        </p:xfrm>
        <a:graphic>
          <a:graphicData uri="http://schemas.openxmlformats.org/drawingml/2006/table">
            <a:tbl>
              <a:tblPr/>
              <a:tblGrid>
                <a:gridCol w="3273287">
                  <a:extLst>
                    <a:ext uri="{9D8B030D-6E8A-4147-A177-3AD203B41FA5}">
                      <a16:colId xmlns:a16="http://schemas.microsoft.com/office/drawing/2014/main" val="1149760077"/>
                    </a:ext>
                  </a:extLst>
                </a:gridCol>
              </a:tblGrid>
              <a:tr h="0">
                <a:tc>
                  <a:txBody>
                    <a:bodyPr/>
                    <a:lstStyle/>
                    <a:p>
                      <a:pPr algn="l" fontAlgn="b"/>
                      <a:r>
                        <a:rPr lang="en-US" sz="1100" b="0" i="0" u="none" strike="noStrike">
                          <a:solidFill>
                            <a:srgbClr val="000000"/>
                          </a:solidFill>
                          <a:effectLst/>
                          <a:latin typeface="Calibri" panose="020F0502020204030204" pitchFamily="34" charset="0"/>
                        </a:rPr>
                        <a:t>Acidobacteria</a:t>
                      </a:r>
                    </a:p>
                  </a:txBody>
                  <a:tcPr marL="7620" marR="7620" marT="7620" marB="0" anchor="b">
                    <a:lnL>
                      <a:noFill/>
                    </a:lnL>
                    <a:lnR>
                      <a:noFill/>
                    </a:lnR>
                    <a:lnT>
                      <a:noFill/>
                    </a:lnT>
                    <a:lnB>
                      <a:noFill/>
                    </a:lnB>
                  </a:tcPr>
                </a:tc>
                <a:extLst>
                  <a:ext uri="{0D108BD9-81ED-4DB2-BD59-A6C34878D82A}">
                    <a16:rowId xmlns:a16="http://schemas.microsoft.com/office/drawing/2014/main" val="2961657998"/>
                  </a:ext>
                </a:extLst>
              </a:tr>
              <a:tr h="182880">
                <a:tc>
                  <a:txBody>
                    <a:bodyPr/>
                    <a:lstStyle/>
                    <a:p>
                      <a:pPr algn="l" fontAlgn="b"/>
                      <a:r>
                        <a:rPr lang="en-US" sz="1100" b="0" i="0" u="none" strike="noStrike">
                          <a:solidFill>
                            <a:srgbClr val="000000"/>
                          </a:solidFill>
                          <a:effectLst/>
                          <a:latin typeface="Calibri" panose="020F0502020204030204" pitchFamily="34" charset="0"/>
                        </a:rPr>
                        <a:t>Actinobacteria</a:t>
                      </a:r>
                    </a:p>
                  </a:txBody>
                  <a:tcPr marL="7620" marR="7620" marT="7620" marB="0" anchor="b">
                    <a:lnL>
                      <a:noFill/>
                    </a:lnL>
                    <a:lnR>
                      <a:noFill/>
                    </a:lnR>
                    <a:lnT>
                      <a:noFill/>
                    </a:lnT>
                    <a:lnB>
                      <a:noFill/>
                    </a:lnB>
                  </a:tcPr>
                </a:tc>
                <a:extLst>
                  <a:ext uri="{0D108BD9-81ED-4DB2-BD59-A6C34878D82A}">
                    <a16:rowId xmlns:a16="http://schemas.microsoft.com/office/drawing/2014/main" val="718934281"/>
                  </a:ext>
                </a:extLst>
              </a:tr>
              <a:tr h="182880">
                <a:tc>
                  <a:txBody>
                    <a:bodyPr/>
                    <a:lstStyle/>
                    <a:p>
                      <a:pPr algn="l" fontAlgn="b"/>
                      <a:r>
                        <a:rPr lang="en-US" sz="1100" b="0" i="0" u="none" strike="noStrike">
                          <a:solidFill>
                            <a:srgbClr val="000000"/>
                          </a:solidFill>
                          <a:effectLst/>
                          <a:latin typeface="Calibri" panose="020F0502020204030204" pitchFamily="34" charset="0"/>
                        </a:rPr>
                        <a:t>Bacteroidetes</a:t>
                      </a:r>
                    </a:p>
                  </a:txBody>
                  <a:tcPr marL="7620" marR="7620" marT="7620" marB="0" anchor="b">
                    <a:lnL>
                      <a:noFill/>
                    </a:lnL>
                    <a:lnR>
                      <a:noFill/>
                    </a:lnR>
                    <a:lnT>
                      <a:noFill/>
                    </a:lnT>
                    <a:lnB>
                      <a:noFill/>
                    </a:lnB>
                  </a:tcPr>
                </a:tc>
                <a:extLst>
                  <a:ext uri="{0D108BD9-81ED-4DB2-BD59-A6C34878D82A}">
                    <a16:rowId xmlns:a16="http://schemas.microsoft.com/office/drawing/2014/main" val="2967740170"/>
                  </a:ext>
                </a:extLst>
              </a:tr>
              <a:tr h="182880">
                <a:tc>
                  <a:txBody>
                    <a:bodyPr/>
                    <a:lstStyle/>
                    <a:p>
                      <a:pPr algn="l" fontAlgn="b"/>
                      <a:r>
                        <a:rPr lang="en-US" sz="1100" b="0" i="0" u="none" strike="noStrike">
                          <a:solidFill>
                            <a:srgbClr val="000000"/>
                          </a:solidFill>
                          <a:effectLst/>
                          <a:latin typeface="Calibri" panose="020F0502020204030204" pitchFamily="34" charset="0"/>
                        </a:rPr>
                        <a:t>Candidatus Saccharibacteria</a:t>
                      </a:r>
                    </a:p>
                  </a:txBody>
                  <a:tcPr marL="7620" marR="7620" marT="7620" marB="0" anchor="b">
                    <a:lnL>
                      <a:noFill/>
                    </a:lnL>
                    <a:lnR>
                      <a:noFill/>
                    </a:lnR>
                    <a:lnT>
                      <a:noFill/>
                    </a:lnT>
                    <a:lnB>
                      <a:noFill/>
                    </a:lnB>
                  </a:tcPr>
                </a:tc>
                <a:extLst>
                  <a:ext uri="{0D108BD9-81ED-4DB2-BD59-A6C34878D82A}">
                    <a16:rowId xmlns:a16="http://schemas.microsoft.com/office/drawing/2014/main" val="1849734457"/>
                  </a:ext>
                </a:extLst>
              </a:tr>
              <a:tr h="182880">
                <a:tc>
                  <a:txBody>
                    <a:bodyPr/>
                    <a:lstStyle/>
                    <a:p>
                      <a:pPr algn="l" fontAlgn="b"/>
                      <a:r>
                        <a:rPr lang="en-US" sz="1100" b="0" i="0" u="none" strike="noStrike">
                          <a:solidFill>
                            <a:srgbClr val="000000"/>
                          </a:solidFill>
                          <a:effectLst/>
                          <a:latin typeface="Calibri" panose="020F0502020204030204" pitchFamily="34" charset="0"/>
                        </a:rPr>
                        <a:t>Chloroflexi</a:t>
                      </a:r>
                    </a:p>
                  </a:txBody>
                  <a:tcPr marL="7620" marR="7620" marT="7620" marB="0" anchor="b">
                    <a:lnL>
                      <a:noFill/>
                    </a:lnL>
                    <a:lnR>
                      <a:noFill/>
                    </a:lnR>
                    <a:lnT>
                      <a:noFill/>
                    </a:lnT>
                    <a:lnB>
                      <a:noFill/>
                    </a:lnB>
                  </a:tcPr>
                </a:tc>
                <a:extLst>
                  <a:ext uri="{0D108BD9-81ED-4DB2-BD59-A6C34878D82A}">
                    <a16:rowId xmlns:a16="http://schemas.microsoft.com/office/drawing/2014/main" val="4253603516"/>
                  </a:ext>
                </a:extLst>
              </a:tr>
              <a:tr h="182880">
                <a:tc>
                  <a:txBody>
                    <a:bodyPr/>
                    <a:lstStyle/>
                    <a:p>
                      <a:pPr algn="l" fontAlgn="b"/>
                      <a:r>
                        <a:rPr lang="en-US" sz="1100" b="0" i="0" u="none" strike="noStrike">
                          <a:solidFill>
                            <a:srgbClr val="000000"/>
                          </a:solidFill>
                          <a:effectLst/>
                          <a:latin typeface="Calibri" panose="020F0502020204030204" pitchFamily="34" charset="0"/>
                        </a:rPr>
                        <a:t>Chrysiogenetes</a:t>
                      </a:r>
                    </a:p>
                  </a:txBody>
                  <a:tcPr marL="7620" marR="7620" marT="7620" marB="0" anchor="b">
                    <a:lnL>
                      <a:noFill/>
                    </a:lnL>
                    <a:lnR>
                      <a:noFill/>
                    </a:lnR>
                    <a:lnT>
                      <a:noFill/>
                    </a:lnT>
                    <a:lnB>
                      <a:noFill/>
                    </a:lnB>
                  </a:tcPr>
                </a:tc>
                <a:extLst>
                  <a:ext uri="{0D108BD9-81ED-4DB2-BD59-A6C34878D82A}">
                    <a16:rowId xmlns:a16="http://schemas.microsoft.com/office/drawing/2014/main" val="2862635738"/>
                  </a:ext>
                </a:extLst>
              </a:tr>
              <a:tr h="182880">
                <a:tc>
                  <a:txBody>
                    <a:bodyPr/>
                    <a:lstStyle/>
                    <a:p>
                      <a:pPr algn="l" fontAlgn="b"/>
                      <a:r>
                        <a:rPr lang="en-US" sz="1100" b="0" i="0" u="none" strike="noStrike">
                          <a:solidFill>
                            <a:srgbClr val="000000"/>
                          </a:solidFill>
                          <a:effectLst/>
                          <a:latin typeface="Calibri" panose="020F0502020204030204" pitchFamily="34" charset="0"/>
                        </a:rPr>
                        <a:t>Firmicutes</a:t>
                      </a:r>
                    </a:p>
                  </a:txBody>
                  <a:tcPr marL="7620" marR="7620" marT="7620" marB="0" anchor="b">
                    <a:lnL>
                      <a:noFill/>
                    </a:lnL>
                    <a:lnR>
                      <a:noFill/>
                    </a:lnR>
                    <a:lnT>
                      <a:noFill/>
                    </a:lnT>
                    <a:lnB>
                      <a:noFill/>
                    </a:lnB>
                  </a:tcPr>
                </a:tc>
                <a:extLst>
                  <a:ext uri="{0D108BD9-81ED-4DB2-BD59-A6C34878D82A}">
                    <a16:rowId xmlns:a16="http://schemas.microsoft.com/office/drawing/2014/main" val="1944151904"/>
                  </a:ext>
                </a:extLst>
              </a:tr>
              <a:tr h="182880">
                <a:tc>
                  <a:txBody>
                    <a:bodyPr/>
                    <a:lstStyle/>
                    <a:p>
                      <a:pPr algn="l" fontAlgn="b"/>
                      <a:r>
                        <a:rPr lang="en-US" sz="1100" b="0" i="0" u="none" strike="noStrike">
                          <a:solidFill>
                            <a:srgbClr val="000000"/>
                          </a:solidFill>
                          <a:effectLst/>
                          <a:latin typeface="Calibri" panose="020F0502020204030204" pitchFamily="34" charset="0"/>
                        </a:rPr>
                        <a:t>Lentisphaerae</a:t>
                      </a:r>
                    </a:p>
                  </a:txBody>
                  <a:tcPr marL="7620" marR="7620" marT="7620" marB="0" anchor="b">
                    <a:lnL>
                      <a:noFill/>
                    </a:lnL>
                    <a:lnR>
                      <a:noFill/>
                    </a:lnR>
                    <a:lnT>
                      <a:noFill/>
                    </a:lnT>
                    <a:lnB>
                      <a:noFill/>
                    </a:lnB>
                  </a:tcPr>
                </a:tc>
                <a:extLst>
                  <a:ext uri="{0D108BD9-81ED-4DB2-BD59-A6C34878D82A}">
                    <a16:rowId xmlns:a16="http://schemas.microsoft.com/office/drawing/2014/main" val="1413086272"/>
                  </a:ext>
                </a:extLst>
              </a:tr>
              <a:tr h="182880">
                <a:tc>
                  <a:txBody>
                    <a:bodyPr/>
                    <a:lstStyle/>
                    <a:p>
                      <a:pPr algn="l" fontAlgn="b"/>
                      <a:r>
                        <a:rPr lang="en-US" sz="1100" b="0" i="0" u="none" strike="noStrike">
                          <a:solidFill>
                            <a:srgbClr val="000000"/>
                          </a:solidFill>
                          <a:effectLst/>
                          <a:latin typeface="Calibri" panose="020F0502020204030204" pitchFamily="34" charset="0"/>
                        </a:rPr>
                        <a:t>Parvarchaeota</a:t>
                      </a:r>
                    </a:p>
                  </a:txBody>
                  <a:tcPr marL="7620" marR="7620" marT="7620" marB="0" anchor="b">
                    <a:lnL>
                      <a:noFill/>
                    </a:lnL>
                    <a:lnR>
                      <a:noFill/>
                    </a:lnR>
                    <a:lnT>
                      <a:noFill/>
                    </a:lnT>
                    <a:lnB>
                      <a:noFill/>
                    </a:lnB>
                  </a:tcPr>
                </a:tc>
                <a:extLst>
                  <a:ext uri="{0D108BD9-81ED-4DB2-BD59-A6C34878D82A}">
                    <a16:rowId xmlns:a16="http://schemas.microsoft.com/office/drawing/2014/main" val="3498904967"/>
                  </a:ext>
                </a:extLst>
              </a:tr>
              <a:tr h="182880">
                <a:tc>
                  <a:txBody>
                    <a:bodyPr/>
                    <a:lstStyle/>
                    <a:p>
                      <a:pPr algn="l" fontAlgn="b"/>
                      <a:r>
                        <a:rPr lang="en-US" sz="1100" b="0" i="0" u="none" strike="noStrike">
                          <a:solidFill>
                            <a:srgbClr val="000000"/>
                          </a:solidFill>
                          <a:effectLst/>
                          <a:latin typeface="Calibri" panose="020F0502020204030204" pitchFamily="34" charset="0"/>
                        </a:rPr>
                        <a:t>Proteobacteria</a:t>
                      </a:r>
                    </a:p>
                  </a:txBody>
                  <a:tcPr marL="7620" marR="7620" marT="7620" marB="0" anchor="b">
                    <a:lnL>
                      <a:noFill/>
                    </a:lnL>
                    <a:lnR>
                      <a:noFill/>
                    </a:lnR>
                    <a:lnT>
                      <a:noFill/>
                    </a:lnT>
                    <a:lnB>
                      <a:noFill/>
                    </a:lnB>
                  </a:tcPr>
                </a:tc>
                <a:extLst>
                  <a:ext uri="{0D108BD9-81ED-4DB2-BD59-A6C34878D82A}">
                    <a16:rowId xmlns:a16="http://schemas.microsoft.com/office/drawing/2014/main" val="464499697"/>
                  </a:ext>
                </a:extLst>
              </a:tr>
              <a:tr h="182880">
                <a:tc>
                  <a:txBody>
                    <a:bodyPr/>
                    <a:lstStyle/>
                    <a:p>
                      <a:pPr algn="l" fontAlgn="b"/>
                      <a:r>
                        <a:rPr lang="en-US" sz="1100" b="0" i="0" u="none" strike="noStrike" err="1">
                          <a:solidFill>
                            <a:srgbClr val="000000"/>
                          </a:solidFill>
                          <a:effectLst/>
                          <a:latin typeface="Calibri" panose="020F0502020204030204" pitchFamily="34" charset="0"/>
                        </a:rPr>
                        <a:t>Synergistetes</a:t>
                      </a:r>
                      <a:endParaRPr lang="en-US"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099186639"/>
                  </a:ext>
                </a:extLst>
              </a:tr>
            </a:tbl>
          </a:graphicData>
        </a:graphic>
      </p:graphicFrame>
    </p:spTree>
    <p:extLst>
      <p:ext uri="{BB962C8B-B14F-4D97-AF65-F5344CB8AC3E}">
        <p14:creationId xmlns:p14="http://schemas.microsoft.com/office/powerpoint/2010/main" val="3378296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7EAE-256C-40E7-B5C7-70C17410065D}"/>
              </a:ext>
            </a:extLst>
          </p:cNvPr>
          <p:cNvSpPr>
            <a:spLocks noGrp="1"/>
          </p:cNvSpPr>
          <p:nvPr>
            <p:ph type="title"/>
          </p:nvPr>
        </p:nvSpPr>
        <p:spPr/>
        <p:txBody>
          <a:bodyPr/>
          <a:lstStyle/>
          <a:p>
            <a:r>
              <a:rPr lang="en-US">
                <a:ea typeface="+mj-lt"/>
                <a:cs typeface="+mj-lt"/>
              </a:rPr>
              <a:t>Task 1 – Question 1(continued)</a:t>
            </a:r>
          </a:p>
        </p:txBody>
      </p:sp>
      <p:graphicFrame>
        <p:nvGraphicFramePr>
          <p:cNvPr id="6" name="Table 5">
            <a:extLst>
              <a:ext uri="{FF2B5EF4-FFF2-40B4-BE49-F238E27FC236}">
                <a16:creationId xmlns:a16="http://schemas.microsoft.com/office/drawing/2014/main" id="{67C12290-90FD-4AA2-B999-B435C6D5B323}"/>
              </a:ext>
            </a:extLst>
          </p:cNvPr>
          <p:cNvGraphicFramePr>
            <a:graphicFrameLocks noGrp="1"/>
          </p:cNvGraphicFramePr>
          <p:nvPr>
            <p:extLst>
              <p:ext uri="{D42A27DB-BD31-4B8C-83A1-F6EECF244321}">
                <p14:modId xmlns:p14="http://schemas.microsoft.com/office/powerpoint/2010/main" val="1570040279"/>
              </p:ext>
            </p:extLst>
          </p:nvPr>
        </p:nvGraphicFramePr>
        <p:xfrm>
          <a:off x="1508181" y="2199245"/>
          <a:ext cx="3917364" cy="1052452"/>
        </p:xfrm>
        <a:graphic>
          <a:graphicData uri="http://schemas.openxmlformats.org/drawingml/2006/table">
            <a:tbl>
              <a:tblPr>
                <a:tableStyleId>{616DA210-FB5B-4158-B5E0-FEB733F419BA}</a:tableStyleId>
              </a:tblPr>
              <a:tblGrid>
                <a:gridCol w="828186">
                  <a:extLst>
                    <a:ext uri="{9D8B030D-6E8A-4147-A177-3AD203B41FA5}">
                      <a16:colId xmlns:a16="http://schemas.microsoft.com/office/drawing/2014/main" val="3725104603"/>
                    </a:ext>
                  </a:extLst>
                </a:gridCol>
                <a:gridCol w="1129005">
                  <a:extLst>
                    <a:ext uri="{9D8B030D-6E8A-4147-A177-3AD203B41FA5}">
                      <a16:colId xmlns:a16="http://schemas.microsoft.com/office/drawing/2014/main" val="3279177983"/>
                    </a:ext>
                  </a:extLst>
                </a:gridCol>
                <a:gridCol w="980832">
                  <a:extLst>
                    <a:ext uri="{9D8B030D-6E8A-4147-A177-3AD203B41FA5}">
                      <a16:colId xmlns:a16="http://schemas.microsoft.com/office/drawing/2014/main" val="3252171450"/>
                    </a:ext>
                  </a:extLst>
                </a:gridCol>
                <a:gridCol w="979341">
                  <a:extLst>
                    <a:ext uri="{9D8B030D-6E8A-4147-A177-3AD203B41FA5}">
                      <a16:colId xmlns:a16="http://schemas.microsoft.com/office/drawing/2014/main" val="89363751"/>
                    </a:ext>
                  </a:extLst>
                </a:gridCol>
              </a:tblGrid>
              <a:tr h="491144">
                <a:tc>
                  <a:txBody>
                    <a:bodyPr/>
                    <a:lstStyle/>
                    <a:p>
                      <a:pPr algn="ctr"/>
                      <a:r>
                        <a:rPr lang="en-US" sz="1200" b="1"/>
                        <a:t>S No.</a:t>
                      </a:r>
                    </a:p>
                  </a:txBody>
                  <a:tcPr anchor="ctr"/>
                </a:tc>
                <a:tc>
                  <a:txBody>
                    <a:bodyPr/>
                    <a:lstStyle/>
                    <a:p>
                      <a:pPr algn="ctr"/>
                      <a:r>
                        <a:rPr lang="en-US" sz="1200" b="1"/>
                        <a:t>Storage Temperature</a:t>
                      </a:r>
                    </a:p>
                  </a:txBody>
                  <a:tcPr anchor="ctr"/>
                </a:tc>
                <a:tc>
                  <a:txBody>
                    <a:bodyPr/>
                    <a:lstStyle/>
                    <a:p>
                      <a:pPr algn="ctr"/>
                      <a:r>
                        <a:rPr lang="en-US" sz="1200" b="1"/>
                        <a:t>Count</a:t>
                      </a:r>
                    </a:p>
                  </a:txBody>
                  <a:tcPr anchor="ctr"/>
                </a:tc>
                <a:tc>
                  <a:txBody>
                    <a:bodyPr/>
                    <a:lstStyle/>
                    <a:p>
                      <a:pPr algn="ctr"/>
                      <a:endParaRPr lang="en-US" sz="1100" b="1"/>
                    </a:p>
                    <a:p>
                      <a:pPr algn="ctr"/>
                      <a:r>
                        <a:rPr lang="en-US" sz="1100" b="1"/>
                        <a:t>Probability</a:t>
                      </a:r>
                    </a:p>
                  </a:txBody>
                  <a:tcPr/>
                </a:tc>
                <a:extLst>
                  <a:ext uri="{0D108BD9-81ED-4DB2-BD59-A6C34878D82A}">
                    <a16:rowId xmlns:a16="http://schemas.microsoft.com/office/drawing/2014/main" val="204155339"/>
                  </a:ext>
                </a:extLst>
              </a:tr>
              <a:tr h="280654">
                <a:tc>
                  <a:txBody>
                    <a:bodyPr/>
                    <a:lstStyle/>
                    <a:p>
                      <a:pPr algn="ctr" fontAlgn="ctr"/>
                      <a:r>
                        <a:rPr lang="en-US" sz="1100">
                          <a:effectLst/>
                        </a:rPr>
                        <a:t>1</a:t>
                      </a:r>
                      <a:endParaRPr lang="en-US" sz="1100" b="1">
                        <a:effectLst/>
                      </a:endParaRPr>
                    </a:p>
                  </a:txBody>
                  <a:tcPr anchor="ctr"/>
                </a:tc>
                <a:tc>
                  <a:txBody>
                    <a:bodyPr/>
                    <a:lstStyle/>
                    <a:p>
                      <a:pPr algn="ctr" fontAlgn="ctr"/>
                      <a:r>
                        <a:rPr lang="en-US" sz="1100">
                          <a:effectLst/>
                        </a:rPr>
                        <a:t>Cold </a:t>
                      </a:r>
                    </a:p>
                  </a:txBody>
                  <a:tcPr anchor="ctr"/>
                </a:tc>
                <a:tc>
                  <a:txBody>
                    <a:bodyPr/>
                    <a:lstStyle/>
                    <a:p>
                      <a:pPr algn="ctr" fontAlgn="ctr"/>
                      <a:r>
                        <a:rPr lang="en-US" sz="1100">
                          <a:effectLst/>
                        </a:rPr>
                        <a:t>4491</a:t>
                      </a:r>
                    </a:p>
                  </a:txBody>
                  <a:tcPr anchor="ctr"/>
                </a:tc>
                <a:tc>
                  <a:txBody>
                    <a:bodyPr/>
                    <a:lstStyle/>
                    <a:p>
                      <a:pPr algn="ctr" fontAlgn="ctr"/>
                      <a:r>
                        <a:rPr lang="en-US" sz="1100">
                          <a:effectLst/>
                        </a:rPr>
                        <a:t>0.898</a:t>
                      </a:r>
                    </a:p>
                  </a:txBody>
                  <a:tcPr anchor="ctr"/>
                </a:tc>
                <a:extLst>
                  <a:ext uri="{0D108BD9-81ED-4DB2-BD59-A6C34878D82A}">
                    <a16:rowId xmlns:a16="http://schemas.microsoft.com/office/drawing/2014/main" val="3266058763"/>
                  </a:ext>
                </a:extLst>
              </a:tr>
              <a:tr h="280654">
                <a:tc>
                  <a:txBody>
                    <a:bodyPr/>
                    <a:lstStyle/>
                    <a:p>
                      <a:pPr algn="ctr" fontAlgn="ctr"/>
                      <a:r>
                        <a:rPr lang="en-US" sz="1100">
                          <a:effectLst/>
                        </a:rPr>
                        <a:t>2</a:t>
                      </a:r>
                      <a:endParaRPr lang="en-US" sz="1100" b="1">
                        <a:effectLst/>
                      </a:endParaRPr>
                    </a:p>
                  </a:txBody>
                  <a:tcPr anchor="ctr"/>
                </a:tc>
                <a:tc>
                  <a:txBody>
                    <a:bodyPr/>
                    <a:lstStyle/>
                    <a:p>
                      <a:pPr algn="ctr" fontAlgn="ctr"/>
                      <a:r>
                        <a:rPr lang="en-US" sz="1100">
                          <a:effectLst/>
                        </a:rPr>
                        <a:t>Cool</a:t>
                      </a:r>
                    </a:p>
                  </a:txBody>
                  <a:tcPr anchor="ctr"/>
                </a:tc>
                <a:tc>
                  <a:txBody>
                    <a:bodyPr/>
                    <a:lstStyle/>
                    <a:p>
                      <a:pPr algn="ctr" fontAlgn="ctr"/>
                      <a:r>
                        <a:rPr lang="en-US" sz="1100">
                          <a:effectLst/>
                        </a:rPr>
                        <a:t>509</a:t>
                      </a:r>
                    </a:p>
                  </a:txBody>
                  <a:tcPr anchor="ctr"/>
                </a:tc>
                <a:tc>
                  <a:txBody>
                    <a:bodyPr/>
                    <a:lstStyle/>
                    <a:p>
                      <a:pPr algn="ctr" fontAlgn="ctr"/>
                      <a:r>
                        <a:rPr lang="en-US" sz="1100">
                          <a:effectLst/>
                        </a:rPr>
                        <a:t>0.102</a:t>
                      </a:r>
                    </a:p>
                  </a:txBody>
                  <a:tcPr anchor="ctr"/>
                </a:tc>
                <a:extLst>
                  <a:ext uri="{0D108BD9-81ED-4DB2-BD59-A6C34878D82A}">
                    <a16:rowId xmlns:a16="http://schemas.microsoft.com/office/drawing/2014/main" val="473525313"/>
                  </a:ext>
                </a:extLst>
              </a:tr>
            </a:tbl>
          </a:graphicData>
        </a:graphic>
      </p:graphicFrame>
      <p:graphicFrame>
        <p:nvGraphicFramePr>
          <p:cNvPr id="7" name="Table 6">
            <a:extLst>
              <a:ext uri="{FF2B5EF4-FFF2-40B4-BE49-F238E27FC236}">
                <a16:creationId xmlns:a16="http://schemas.microsoft.com/office/drawing/2014/main" id="{00691325-FAF1-47D6-94C6-8D0818B6FDC8}"/>
              </a:ext>
            </a:extLst>
          </p:cNvPr>
          <p:cNvGraphicFramePr>
            <a:graphicFrameLocks noGrp="1"/>
          </p:cNvGraphicFramePr>
          <p:nvPr>
            <p:extLst>
              <p:ext uri="{D42A27DB-BD31-4B8C-83A1-F6EECF244321}">
                <p14:modId xmlns:p14="http://schemas.microsoft.com/office/powerpoint/2010/main" val="509391121"/>
              </p:ext>
            </p:extLst>
          </p:nvPr>
        </p:nvGraphicFramePr>
        <p:xfrm>
          <a:off x="4137318" y="4170288"/>
          <a:ext cx="3917364" cy="1052452"/>
        </p:xfrm>
        <a:graphic>
          <a:graphicData uri="http://schemas.openxmlformats.org/drawingml/2006/table">
            <a:tbl>
              <a:tblPr>
                <a:tableStyleId>{616DA210-FB5B-4158-B5E0-FEB733F419BA}</a:tableStyleId>
              </a:tblPr>
              <a:tblGrid>
                <a:gridCol w="828186">
                  <a:extLst>
                    <a:ext uri="{9D8B030D-6E8A-4147-A177-3AD203B41FA5}">
                      <a16:colId xmlns:a16="http://schemas.microsoft.com/office/drawing/2014/main" val="3725104603"/>
                    </a:ext>
                  </a:extLst>
                </a:gridCol>
                <a:gridCol w="1129005">
                  <a:extLst>
                    <a:ext uri="{9D8B030D-6E8A-4147-A177-3AD203B41FA5}">
                      <a16:colId xmlns:a16="http://schemas.microsoft.com/office/drawing/2014/main" val="3279177983"/>
                    </a:ext>
                  </a:extLst>
                </a:gridCol>
                <a:gridCol w="980832">
                  <a:extLst>
                    <a:ext uri="{9D8B030D-6E8A-4147-A177-3AD203B41FA5}">
                      <a16:colId xmlns:a16="http://schemas.microsoft.com/office/drawing/2014/main" val="3252171450"/>
                    </a:ext>
                  </a:extLst>
                </a:gridCol>
                <a:gridCol w="979341">
                  <a:extLst>
                    <a:ext uri="{9D8B030D-6E8A-4147-A177-3AD203B41FA5}">
                      <a16:colId xmlns:a16="http://schemas.microsoft.com/office/drawing/2014/main" val="89363751"/>
                    </a:ext>
                  </a:extLst>
                </a:gridCol>
              </a:tblGrid>
              <a:tr h="491144">
                <a:tc>
                  <a:txBody>
                    <a:bodyPr/>
                    <a:lstStyle/>
                    <a:p>
                      <a:pPr algn="ctr"/>
                      <a:r>
                        <a:rPr lang="en-US" sz="1200" b="1"/>
                        <a:t>S No.</a:t>
                      </a:r>
                    </a:p>
                  </a:txBody>
                  <a:tcPr anchor="ctr"/>
                </a:tc>
                <a:tc>
                  <a:txBody>
                    <a:bodyPr/>
                    <a:lstStyle/>
                    <a:p>
                      <a:pPr algn="ctr"/>
                      <a:r>
                        <a:rPr lang="en-US" sz="1200" b="1" err="1"/>
                        <a:t>Labtime</a:t>
                      </a:r>
                      <a:endParaRPr lang="en-US" sz="1200" b="1"/>
                    </a:p>
                  </a:txBody>
                  <a:tcPr anchor="ctr"/>
                </a:tc>
                <a:tc>
                  <a:txBody>
                    <a:bodyPr/>
                    <a:lstStyle/>
                    <a:p>
                      <a:pPr algn="ctr"/>
                      <a:r>
                        <a:rPr lang="en-US" sz="1200" b="1"/>
                        <a:t>Count</a:t>
                      </a:r>
                    </a:p>
                  </a:txBody>
                  <a:tcPr anchor="ctr"/>
                </a:tc>
                <a:tc>
                  <a:txBody>
                    <a:bodyPr/>
                    <a:lstStyle/>
                    <a:p>
                      <a:pPr algn="ctr"/>
                      <a:endParaRPr lang="en-US" sz="1100" b="1"/>
                    </a:p>
                    <a:p>
                      <a:pPr algn="ctr"/>
                      <a:r>
                        <a:rPr lang="en-US" sz="1100" b="1"/>
                        <a:t>Probability</a:t>
                      </a:r>
                    </a:p>
                  </a:txBody>
                  <a:tcPr/>
                </a:tc>
                <a:extLst>
                  <a:ext uri="{0D108BD9-81ED-4DB2-BD59-A6C34878D82A}">
                    <a16:rowId xmlns:a16="http://schemas.microsoft.com/office/drawing/2014/main" val="204155339"/>
                  </a:ext>
                </a:extLst>
              </a:tr>
              <a:tr h="280654">
                <a:tc>
                  <a:txBody>
                    <a:bodyPr/>
                    <a:lstStyle/>
                    <a:p>
                      <a:pPr algn="ctr" fontAlgn="ctr"/>
                      <a:r>
                        <a:rPr lang="en-US" sz="1100">
                          <a:effectLst/>
                        </a:rPr>
                        <a:t>1</a:t>
                      </a:r>
                      <a:endParaRPr lang="en-US" sz="1100" b="1">
                        <a:effectLst/>
                      </a:endParaRPr>
                    </a:p>
                  </a:txBody>
                  <a:tcPr anchor="ctr"/>
                </a:tc>
                <a:tc>
                  <a:txBody>
                    <a:bodyPr/>
                    <a:lstStyle/>
                    <a:p>
                      <a:pPr algn="ctr" fontAlgn="ctr"/>
                      <a:r>
                        <a:rPr lang="en-US" sz="1100">
                          <a:effectLst/>
                        </a:rPr>
                        <a:t>Long</a:t>
                      </a:r>
                    </a:p>
                  </a:txBody>
                  <a:tcPr anchor="ctr"/>
                </a:tc>
                <a:tc>
                  <a:txBody>
                    <a:bodyPr/>
                    <a:lstStyle/>
                    <a:p>
                      <a:pPr algn="ctr" fontAlgn="ctr"/>
                      <a:r>
                        <a:rPr lang="en-US" sz="1100">
                          <a:effectLst/>
                        </a:rPr>
                        <a:t>1022</a:t>
                      </a:r>
                    </a:p>
                  </a:txBody>
                  <a:tcPr anchor="ctr"/>
                </a:tc>
                <a:tc>
                  <a:txBody>
                    <a:bodyPr/>
                    <a:lstStyle/>
                    <a:p>
                      <a:pPr algn="ctr" fontAlgn="ctr"/>
                      <a:r>
                        <a:rPr lang="en-US" sz="1100">
                          <a:effectLst/>
                        </a:rPr>
                        <a:t>0.204</a:t>
                      </a:r>
                    </a:p>
                  </a:txBody>
                  <a:tcPr anchor="ctr"/>
                </a:tc>
                <a:extLst>
                  <a:ext uri="{0D108BD9-81ED-4DB2-BD59-A6C34878D82A}">
                    <a16:rowId xmlns:a16="http://schemas.microsoft.com/office/drawing/2014/main" val="3266058763"/>
                  </a:ext>
                </a:extLst>
              </a:tr>
              <a:tr h="280654">
                <a:tc>
                  <a:txBody>
                    <a:bodyPr/>
                    <a:lstStyle/>
                    <a:p>
                      <a:pPr algn="ctr" fontAlgn="ctr"/>
                      <a:r>
                        <a:rPr lang="en-US" sz="1100">
                          <a:effectLst/>
                        </a:rPr>
                        <a:t>2</a:t>
                      </a:r>
                      <a:endParaRPr lang="en-US" sz="1100" b="1">
                        <a:effectLst/>
                      </a:endParaRPr>
                    </a:p>
                  </a:txBody>
                  <a:tcPr anchor="ctr"/>
                </a:tc>
                <a:tc>
                  <a:txBody>
                    <a:bodyPr/>
                    <a:lstStyle/>
                    <a:p>
                      <a:pPr algn="ctr" fontAlgn="ctr"/>
                      <a:r>
                        <a:rPr lang="en-US" sz="1100">
                          <a:effectLst/>
                        </a:rPr>
                        <a:t>Short</a:t>
                      </a:r>
                    </a:p>
                  </a:txBody>
                  <a:tcPr anchor="ctr"/>
                </a:tc>
                <a:tc>
                  <a:txBody>
                    <a:bodyPr/>
                    <a:lstStyle/>
                    <a:p>
                      <a:pPr algn="ctr" fontAlgn="ctr"/>
                      <a:r>
                        <a:rPr lang="en-US" sz="1100">
                          <a:effectLst/>
                        </a:rPr>
                        <a:t>3978</a:t>
                      </a:r>
                    </a:p>
                  </a:txBody>
                  <a:tcPr anchor="ctr"/>
                </a:tc>
                <a:tc>
                  <a:txBody>
                    <a:bodyPr/>
                    <a:lstStyle/>
                    <a:p>
                      <a:pPr algn="ctr" fontAlgn="ctr"/>
                      <a:r>
                        <a:rPr lang="en-US" sz="1100">
                          <a:effectLst/>
                        </a:rPr>
                        <a:t>0.796</a:t>
                      </a:r>
                    </a:p>
                  </a:txBody>
                  <a:tcPr anchor="ctr"/>
                </a:tc>
                <a:extLst>
                  <a:ext uri="{0D108BD9-81ED-4DB2-BD59-A6C34878D82A}">
                    <a16:rowId xmlns:a16="http://schemas.microsoft.com/office/drawing/2014/main" val="473525313"/>
                  </a:ext>
                </a:extLst>
              </a:tr>
            </a:tbl>
          </a:graphicData>
        </a:graphic>
      </p:graphicFrame>
      <p:graphicFrame>
        <p:nvGraphicFramePr>
          <p:cNvPr id="8" name="Table 7">
            <a:extLst>
              <a:ext uri="{FF2B5EF4-FFF2-40B4-BE49-F238E27FC236}">
                <a16:creationId xmlns:a16="http://schemas.microsoft.com/office/drawing/2014/main" id="{B7D9ADBC-6423-49F7-B9C4-BE3EF8025998}"/>
              </a:ext>
            </a:extLst>
          </p:cNvPr>
          <p:cNvGraphicFramePr>
            <a:graphicFrameLocks noGrp="1"/>
          </p:cNvGraphicFramePr>
          <p:nvPr>
            <p:extLst>
              <p:ext uri="{D42A27DB-BD31-4B8C-83A1-F6EECF244321}">
                <p14:modId xmlns:p14="http://schemas.microsoft.com/office/powerpoint/2010/main" val="1235856244"/>
              </p:ext>
            </p:extLst>
          </p:nvPr>
        </p:nvGraphicFramePr>
        <p:xfrm>
          <a:off x="6746930" y="2192027"/>
          <a:ext cx="3917364" cy="1052452"/>
        </p:xfrm>
        <a:graphic>
          <a:graphicData uri="http://schemas.openxmlformats.org/drawingml/2006/table">
            <a:tbl>
              <a:tblPr>
                <a:tableStyleId>{616DA210-FB5B-4158-B5E0-FEB733F419BA}</a:tableStyleId>
              </a:tblPr>
              <a:tblGrid>
                <a:gridCol w="828186">
                  <a:extLst>
                    <a:ext uri="{9D8B030D-6E8A-4147-A177-3AD203B41FA5}">
                      <a16:colId xmlns:a16="http://schemas.microsoft.com/office/drawing/2014/main" val="3725104603"/>
                    </a:ext>
                  </a:extLst>
                </a:gridCol>
                <a:gridCol w="1129005">
                  <a:extLst>
                    <a:ext uri="{9D8B030D-6E8A-4147-A177-3AD203B41FA5}">
                      <a16:colId xmlns:a16="http://schemas.microsoft.com/office/drawing/2014/main" val="3279177983"/>
                    </a:ext>
                  </a:extLst>
                </a:gridCol>
                <a:gridCol w="980832">
                  <a:extLst>
                    <a:ext uri="{9D8B030D-6E8A-4147-A177-3AD203B41FA5}">
                      <a16:colId xmlns:a16="http://schemas.microsoft.com/office/drawing/2014/main" val="3252171450"/>
                    </a:ext>
                  </a:extLst>
                </a:gridCol>
                <a:gridCol w="979341">
                  <a:extLst>
                    <a:ext uri="{9D8B030D-6E8A-4147-A177-3AD203B41FA5}">
                      <a16:colId xmlns:a16="http://schemas.microsoft.com/office/drawing/2014/main" val="89363751"/>
                    </a:ext>
                  </a:extLst>
                </a:gridCol>
              </a:tblGrid>
              <a:tr h="491144">
                <a:tc>
                  <a:txBody>
                    <a:bodyPr/>
                    <a:lstStyle/>
                    <a:p>
                      <a:pPr algn="ctr"/>
                      <a:r>
                        <a:rPr lang="en-US" sz="1200" b="1"/>
                        <a:t>S No.</a:t>
                      </a:r>
                    </a:p>
                  </a:txBody>
                  <a:tcPr anchor="ctr"/>
                </a:tc>
                <a:tc>
                  <a:txBody>
                    <a:bodyPr/>
                    <a:lstStyle/>
                    <a:p>
                      <a:pPr algn="ctr"/>
                      <a:r>
                        <a:rPr lang="en-US" sz="1200" b="1"/>
                        <a:t>Coll</a:t>
                      </a:r>
                    </a:p>
                  </a:txBody>
                  <a:tcPr anchor="ctr"/>
                </a:tc>
                <a:tc>
                  <a:txBody>
                    <a:bodyPr/>
                    <a:lstStyle/>
                    <a:p>
                      <a:pPr algn="ctr"/>
                      <a:r>
                        <a:rPr lang="en-US" sz="1200" b="1"/>
                        <a:t>Count</a:t>
                      </a:r>
                    </a:p>
                  </a:txBody>
                  <a:tcPr anchor="ctr"/>
                </a:tc>
                <a:tc>
                  <a:txBody>
                    <a:bodyPr/>
                    <a:lstStyle/>
                    <a:p>
                      <a:pPr algn="ctr"/>
                      <a:endParaRPr lang="en-US" sz="1100" b="1"/>
                    </a:p>
                    <a:p>
                      <a:pPr algn="ctr"/>
                      <a:r>
                        <a:rPr lang="en-US" sz="1100" b="1"/>
                        <a:t>Probability</a:t>
                      </a:r>
                    </a:p>
                  </a:txBody>
                  <a:tcPr/>
                </a:tc>
                <a:extLst>
                  <a:ext uri="{0D108BD9-81ED-4DB2-BD59-A6C34878D82A}">
                    <a16:rowId xmlns:a16="http://schemas.microsoft.com/office/drawing/2014/main" val="204155339"/>
                  </a:ext>
                </a:extLst>
              </a:tr>
              <a:tr h="280654">
                <a:tc>
                  <a:txBody>
                    <a:bodyPr/>
                    <a:lstStyle/>
                    <a:p>
                      <a:pPr algn="ctr" fontAlgn="ctr"/>
                      <a:r>
                        <a:rPr lang="en-US" sz="1100">
                          <a:effectLst/>
                        </a:rPr>
                        <a:t>1</a:t>
                      </a:r>
                      <a:endParaRPr lang="en-US" sz="1100" b="1">
                        <a:effectLst/>
                      </a:endParaRPr>
                    </a:p>
                  </a:txBody>
                  <a:tcPr anchor="ctr"/>
                </a:tc>
                <a:tc>
                  <a:txBody>
                    <a:bodyPr/>
                    <a:lstStyle/>
                    <a:p>
                      <a:pPr algn="ctr" fontAlgn="ctr"/>
                      <a:r>
                        <a:rPr lang="en-US" sz="1100">
                          <a:effectLst/>
                        </a:rPr>
                        <a:t>Nurse</a:t>
                      </a:r>
                    </a:p>
                  </a:txBody>
                  <a:tcPr anchor="ctr"/>
                </a:tc>
                <a:tc>
                  <a:txBody>
                    <a:bodyPr/>
                    <a:lstStyle/>
                    <a:p>
                      <a:pPr algn="ctr" fontAlgn="ctr"/>
                      <a:r>
                        <a:rPr lang="en-US" sz="1100">
                          <a:effectLst/>
                        </a:rPr>
                        <a:t>4488</a:t>
                      </a:r>
                    </a:p>
                  </a:txBody>
                  <a:tcPr anchor="ctr"/>
                </a:tc>
                <a:tc>
                  <a:txBody>
                    <a:bodyPr/>
                    <a:lstStyle/>
                    <a:p>
                      <a:pPr algn="ctr" fontAlgn="ctr"/>
                      <a:r>
                        <a:rPr lang="en-US" sz="1100">
                          <a:effectLst/>
                        </a:rPr>
                        <a:t>0.898</a:t>
                      </a:r>
                    </a:p>
                  </a:txBody>
                  <a:tcPr anchor="ctr"/>
                </a:tc>
                <a:extLst>
                  <a:ext uri="{0D108BD9-81ED-4DB2-BD59-A6C34878D82A}">
                    <a16:rowId xmlns:a16="http://schemas.microsoft.com/office/drawing/2014/main" val="3266058763"/>
                  </a:ext>
                </a:extLst>
              </a:tr>
              <a:tr h="280654">
                <a:tc>
                  <a:txBody>
                    <a:bodyPr/>
                    <a:lstStyle/>
                    <a:p>
                      <a:pPr algn="ctr" fontAlgn="ctr"/>
                      <a:r>
                        <a:rPr lang="en-US" sz="1100">
                          <a:effectLst/>
                        </a:rPr>
                        <a:t>2</a:t>
                      </a:r>
                      <a:endParaRPr lang="en-US" sz="1100" b="1">
                        <a:effectLst/>
                      </a:endParaRPr>
                    </a:p>
                  </a:txBody>
                  <a:tcPr anchor="ctr"/>
                </a:tc>
                <a:tc>
                  <a:txBody>
                    <a:bodyPr/>
                    <a:lstStyle/>
                    <a:p>
                      <a:pPr algn="ctr" fontAlgn="ctr"/>
                      <a:r>
                        <a:rPr lang="en-US" sz="1100">
                          <a:effectLst/>
                        </a:rPr>
                        <a:t>Patient</a:t>
                      </a:r>
                    </a:p>
                  </a:txBody>
                  <a:tcPr anchor="ctr"/>
                </a:tc>
                <a:tc>
                  <a:txBody>
                    <a:bodyPr/>
                    <a:lstStyle/>
                    <a:p>
                      <a:pPr algn="ctr" fontAlgn="ctr"/>
                      <a:r>
                        <a:rPr lang="en-US" sz="1100">
                          <a:effectLst/>
                        </a:rPr>
                        <a:t>512</a:t>
                      </a:r>
                    </a:p>
                  </a:txBody>
                  <a:tcPr anchor="ctr"/>
                </a:tc>
                <a:tc>
                  <a:txBody>
                    <a:bodyPr/>
                    <a:lstStyle/>
                    <a:p>
                      <a:pPr algn="ctr" fontAlgn="ctr"/>
                      <a:r>
                        <a:rPr lang="en-US" sz="1100">
                          <a:effectLst/>
                        </a:rPr>
                        <a:t>0.102</a:t>
                      </a:r>
                    </a:p>
                  </a:txBody>
                  <a:tcPr anchor="ctr"/>
                </a:tc>
                <a:extLst>
                  <a:ext uri="{0D108BD9-81ED-4DB2-BD59-A6C34878D82A}">
                    <a16:rowId xmlns:a16="http://schemas.microsoft.com/office/drawing/2014/main" val="473525313"/>
                  </a:ext>
                </a:extLst>
              </a:tr>
            </a:tbl>
          </a:graphicData>
        </a:graphic>
      </p:graphicFrame>
    </p:spTree>
    <p:extLst>
      <p:ext uri="{BB962C8B-B14F-4D97-AF65-F5344CB8AC3E}">
        <p14:creationId xmlns:p14="http://schemas.microsoft.com/office/powerpoint/2010/main" val="3519447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1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1400" b="1"/>
              <a:t>D.</a:t>
            </a:r>
            <a:r>
              <a:rPr lang="en-US" sz="1400"/>
              <a:t> </a:t>
            </a:r>
            <a:r>
              <a:rPr lang="en-US" sz="1400" b="1"/>
              <a:t>Table of P(Quality | Storage Temp, Collection Method, Lab Time):</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pPr marL="0" indent="0">
              <a:buNone/>
            </a:pPr>
            <a:r>
              <a:rPr lang="en-US" sz="1400" b="1"/>
              <a:t>E)</a:t>
            </a:r>
            <a:r>
              <a:rPr lang="en-US" sz="1400"/>
              <a:t> </a:t>
            </a:r>
            <a:r>
              <a:rPr lang="en-US" sz="1400" b="1"/>
              <a:t>Total number of samples dropped:</a:t>
            </a:r>
            <a:r>
              <a:rPr lang="en-US" sz="1400"/>
              <a:t> 65 samples were dropped. (Due to the combination in the 7th row)</a:t>
            </a:r>
            <a:endParaRPr lang="en-US" sz="1400">
              <a:cs typeface="Calibri"/>
            </a:endParaRPr>
          </a:p>
          <a:p>
            <a:pPr marL="0" indent="0">
              <a:buNone/>
            </a:pPr>
            <a:r>
              <a:rPr lang="en-US" sz="1400"/>
              <a:t>Initial sample count: 764,  Final sample count: 699</a:t>
            </a:r>
          </a:p>
          <a:p>
            <a:pPr marL="0" indent="0">
              <a:buNone/>
            </a:pPr>
            <a:r>
              <a:rPr lang="en-US" sz="1400">
                <a:cs typeface="Calibri"/>
              </a:rPr>
              <a:t>Note : The red one highlighted in the table are the bad quality samples</a:t>
            </a:r>
          </a:p>
        </p:txBody>
      </p:sp>
      <p:graphicFrame>
        <p:nvGraphicFramePr>
          <p:cNvPr id="4" name="Table 3">
            <a:extLst>
              <a:ext uri="{FF2B5EF4-FFF2-40B4-BE49-F238E27FC236}">
                <a16:creationId xmlns:a16="http://schemas.microsoft.com/office/drawing/2014/main" id="{0AA060A2-FB9D-49BD-9B7A-D3A1DE51437E}"/>
              </a:ext>
            </a:extLst>
          </p:cNvPr>
          <p:cNvGraphicFramePr>
            <a:graphicFrameLocks noGrp="1"/>
          </p:cNvGraphicFramePr>
          <p:nvPr>
            <p:extLst>
              <p:ext uri="{D42A27DB-BD31-4B8C-83A1-F6EECF244321}">
                <p14:modId xmlns:p14="http://schemas.microsoft.com/office/powerpoint/2010/main" val="2402330533"/>
              </p:ext>
            </p:extLst>
          </p:nvPr>
        </p:nvGraphicFramePr>
        <p:xfrm>
          <a:off x="838200" y="2355374"/>
          <a:ext cx="10515600" cy="2743200"/>
        </p:xfrm>
        <a:graphic>
          <a:graphicData uri="http://schemas.openxmlformats.org/drawingml/2006/table">
            <a:tbl>
              <a:tblPr>
                <a:tableStyleId>{5940675A-B579-460E-94D1-54222C63F5DA}</a:tableStyleId>
              </a:tblPr>
              <a:tblGrid>
                <a:gridCol w="1752600">
                  <a:extLst>
                    <a:ext uri="{9D8B030D-6E8A-4147-A177-3AD203B41FA5}">
                      <a16:colId xmlns:a16="http://schemas.microsoft.com/office/drawing/2014/main" val="2319614281"/>
                    </a:ext>
                  </a:extLst>
                </a:gridCol>
                <a:gridCol w="1752600">
                  <a:extLst>
                    <a:ext uri="{9D8B030D-6E8A-4147-A177-3AD203B41FA5}">
                      <a16:colId xmlns:a16="http://schemas.microsoft.com/office/drawing/2014/main" val="45779807"/>
                    </a:ext>
                  </a:extLst>
                </a:gridCol>
                <a:gridCol w="1752600">
                  <a:extLst>
                    <a:ext uri="{9D8B030D-6E8A-4147-A177-3AD203B41FA5}">
                      <a16:colId xmlns:a16="http://schemas.microsoft.com/office/drawing/2014/main" val="957545157"/>
                    </a:ext>
                  </a:extLst>
                </a:gridCol>
                <a:gridCol w="1752600">
                  <a:extLst>
                    <a:ext uri="{9D8B030D-6E8A-4147-A177-3AD203B41FA5}">
                      <a16:colId xmlns:a16="http://schemas.microsoft.com/office/drawing/2014/main" val="3345586478"/>
                    </a:ext>
                  </a:extLst>
                </a:gridCol>
                <a:gridCol w="1752600">
                  <a:extLst>
                    <a:ext uri="{9D8B030D-6E8A-4147-A177-3AD203B41FA5}">
                      <a16:colId xmlns:a16="http://schemas.microsoft.com/office/drawing/2014/main" val="1848247233"/>
                    </a:ext>
                  </a:extLst>
                </a:gridCol>
                <a:gridCol w="1752600">
                  <a:extLst>
                    <a:ext uri="{9D8B030D-6E8A-4147-A177-3AD203B41FA5}">
                      <a16:colId xmlns:a16="http://schemas.microsoft.com/office/drawing/2014/main" val="2131190130"/>
                    </a:ext>
                  </a:extLst>
                </a:gridCol>
              </a:tblGrid>
              <a:tr h="0">
                <a:tc>
                  <a:txBody>
                    <a:bodyPr/>
                    <a:lstStyle/>
                    <a:p>
                      <a:pPr algn="ctr" fontAlgn="ctr"/>
                      <a:r>
                        <a:rPr lang="en-US" sz="1400" b="1">
                          <a:effectLst/>
                        </a:rPr>
                        <a:t>S No.</a:t>
                      </a:r>
                    </a:p>
                  </a:txBody>
                  <a:tcPr anchor="ctr"/>
                </a:tc>
                <a:tc>
                  <a:txBody>
                    <a:bodyPr/>
                    <a:lstStyle/>
                    <a:p>
                      <a:pPr algn="ctr" fontAlgn="ctr"/>
                      <a:r>
                        <a:rPr lang="en-US" sz="1400" b="1">
                          <a:effectLst/>
                        </a:rPr>
                        <a:t>Storage Temperature</a:t>
                      </a:r>
                    </a:p>
                  </a:txBody>
                  <a:tcPr anchor="ctr"/>
                </a:tc>
                <a:tc>
                  <a:txBody>
                    <a:bodyPr/>
                    <a:lstStyle/>
                    <a:p>
                      <a:pPr algn="ctr" fontAlgn="ctr"/>
                      <a:r>
                        <a:rPr lang="en-US" sz="1400" b="1">
                          <a:effectLst/>
                        </a:rPr>
                        <a:t>Collection Method</a:t>
                      </a:r>
                    </a:p>
                  </a:txBody>
                  <a:tcPr anchor="ctr"/>
                </a:tc>
                <a:tc>
                  <a:txBody>
                    <a:bodyPr/>
                    <a:lstStyle/>
                    <a:p>
                      <a:pPr algn="ctr" fontAlgn="ctr"/>
                      <a:r>
                        <a:rPr lang="en-US" sz="1400" b="1">
                          <a:effectLst/>
                        </a:rPr>
                        <a:t>Lab Time</a:t>
                      </a:r>
                    </a:p>
                  </a:txBody>
                  <a:tcPr anchor="ctr"/>
                </a:tc>
                <a:tc>
                  <a:txBody>
                    <a:bodyPr/>
                    <a:lstStyle/>
                    <a:p>
                      <a:pPr algn="ctr" fontAlgn="ctr"/>
                      <a:r>
                        <a:rPr lang="en-US" sz="1400" b="1">
                          <a:effectLst/>
                        </a:rPr>
                        <a:t>P(Bad)</a:t>
                      </a:r>
                    </a:p>
                  </a:txBody>
                  <a:tcPr anchor="ctr"/>
                </a:tc>
                <a:tc>
                  <a:txBody>
                    <a:bodyPr/>
                    <a:lstStyle/>
                    <a:p>
                      <a:pPr algn="ctr" fontAlgn="ctr"/>
                      <a:r>
                        <a:rPr lang="en-US" sz="1400" b="1">
                          <a:effectLst/>
                        </a:rPr>
                        <a:t>P(Good)</a:t>
                      </a:r>
                    </a:p>
                  </a:txBody>
                  <a:tcPr anchor="ctr"/>
                </a:tc>
                <a:extLst>
                  <a:ext uri="{0D108BD9-81ED-4DB2-BD59-A6C34878D82A}">
                    <a16:rowId xmlns:a16="http://schemas.microsoft.com/office/drawing/2014/main" val="2267721349"/>
                  </a:ext>
                </a:extLst>
              </a:tr>
              <a:tr h="0">
                <a:tc>
                  <a:txBody>
                    <a:bodyPr/>
                    <a:lstStyle/>
                    <a:p>
                      <a:pPr algn="ctr" fontAlgn="ctr"/>
                      <a:r>
                        <a:rPr lang="en-US" sz="1400" b="0">
                          <a:effectLst/>
                        </a:rPr>
                        <a:t>1</a:t>
                      </a:r>
                    </a:p>
                  </a:txBody>
                  <a:tcPr anchor="ctr"/>
                </a:tc>
                <a:tc>
                  <a:txBody>
                    <a:bodyPr/>
                    <a:lstStyle/>
                    <a:p>
                      <a:pPr algn="ctr" fontAlgn="ctr"/>
                      <a:r>
                        <a:rPr lang="en-US" sz="1400">
                          <a:effectLst/>
                        </a:rPr>
                        <a:t>Cold</a:t>
                      </a:r>
                    </a:p>
                  </a:txBody>
                  <a:tcPr anchor="ctr"/>
                </a:tc>
                <a:tc>
                  <a:txBody>
                    <a:bodyPr/>
                    <a:lstStyle/>
                    <a:p>
                      <a:pPr algn="ctr" fontAlgn="ctr"/>
                      <a:r>
                        <a:rPr lang="en-US" sz="1400">
                          <a:effectLst/>
                        </a:rPr>
                        <a:t>Nurse</a:t>
                      </a:r>
                    </a:p>
                  </a:txBody>
                  <a:tcPr anchor="ctr"/>
                </a:tc>
                <a:tc>
                  <a:txBody>
                    <a:bodyPr/>
                    <a:lstStyle/>
                    <a:p>
                      <a:pPr algn="ctr" fontAlgn="ctr"/>
                      <a:r>
                        <a:rPr lang="en-US" sz="1400">
                          <a:effectLst/>
                        </a:rPr>
                        <a:t>Long</a:t>
                      </a:r>
                    </a:p>
                  </a:txBody>
                  <a:tcPr anchor="ctr"/>
                </a:tc>
                <a:tc>
                  <a:txBody>
                    <a:bodyPr/>
                    <a:lstStyle/>
                    <a:p>
                      <a:pPr algn="ctr" fontAlgn="ctr"/>
                      <a:r>
                        <a:rPr lang="en-US" sz="1400">
                          <a:effectLst/>
                        </a:rPr>
                        <a:t>0.11</a:t>
                      </a:r>
                    </a:p>
                  </a:txBody>
                  <a:tcPr anchor="ctr"/>
                </a:tc>
                <a:tc>
                  <a:txBody>
                    <a:bodyPr/>
                    <a:lstStyle/>
                    <a:p>
                      <a:pPr algn="ctr" fontAlgn="ctr"/>
                      <a:r>
                        <a:rPr lang="en-US" sz="1400">
                          <a:effectLst/>
                        </a:rPr>
                        <a:t>0.89</a:t>
                      </a:r>
                    </a:p>
                  </a:txBody>
                  <a:tcPr anchor="ctr"/>
                </a:tc>
                <a:extLst>
                  <a:ext uri="{0D108BD9-81ED-4DB2-BD59-A6C34878D82A}">
                    <a16:rowId xmlns:a16="http://schemas.microsoft.com/office/drawing/2014/main" val="89947717"/>
                  </a:ext>
                </a:extLst>
              </a:tr>
              <a:tr h="0">
                <a:tc>
                  <a:txBody>
                    <a:bodyPr/>
                    <a:lstStyle/>
                    <a:p>
                      <a:pPr algn="ctr" fontAlgn="ctr"/>
                      <a:r>
                        <a:rPr lang="en-US" sz="1400" b="0">
                          <a:effectLst/>
                        </a:rPr>
                        <a:t>2</a:t>
                      </a:r>
                    </a:p>
                  </a:txBody>
                  <a:tcPr anchor="ctr"/>
                </a:tc>
                <a:tc>
                  <a:txBody>
                    <a:bodyPr/>
                    <a:lstStyle/>
                    <a:p>
                      <a:pPr algn="ctr" fontAlgn="ctr"/>
                      <a:r>
                        <a:rPr lang="en-US" sz="1400">
                          <a:effectLst/>
                        </a:rPr>
                        <a:t>Cold</a:t>
                      </a:r>
                    </a:p>
                  </a:txBody>
                  <a:tcPr anchor="ctr"/>
                </a:tc>
                <a:tc>
                  <a:txBody>
                    <a:bodyPr/>
                    <a:lstStyle/>
                    <a:p>
                      <a:pPr algn="ctr" fontAlgn="ctr"/>
                      <a:r>
                        <a:rPr lang="en-US" sz="1400">
                          <a:effectLst/>
                        </a:rPr>
                        <a:t>Nurse</a:t>
                      </a:r>
                    </a:p>
                  </a:txBody>
                  <a:tcPr anchor="ctr"/>
                </a:tc>
                <a:tc>
                  <a:txBody>
                    <a:bodyPr/>
                    <a:lstStyle/>
                    <a:p>
                      <a:pPr algn="ctr" fontAlgn="ctr"/>
                      <a:r>
                        <a:rPr lang="en-US" sz="1400">
                          <a:effectLst/>
                        </a:rPr>
                        <a:t>Short</a:t>
                      </a:r>
                    </a:p>
                  </a:txBody>
                  <a:tcPr anchor="ctr"/>
                </a:tc>
                <a:tc>
                  <a:txBody>
                    <a:bodyPr/>
                    <a:lstStyle/>
                    <a:p>
                      <a:pPr algn="ctr" fontAlgn="ctr"/>
                      <a:r>
                        <a:rPr lang="en-US" sz="1400">
                          <a:effectLst/>
                        </a:rPr>
                        <a:t>0.04</a:t>
                      </a:r>
                    </a:p>
                  </a:txBody>
                  <a:tcPr anchor="ctr"/>
                </a:tc>
                <a:tc>
                  <a:txBody>
                    <a:bodyPr/>
                    <a:lstStyle/>
                    <a:p>
                      <a:pPr algn="ctr" fontAlgn="ctr"/>
                      <a:r>
                        <a:rPr lang="en-US" sz="1400">
                          <a:effectLst/>
                        </a:rPr>
                        <a:t>0.96</a:t>
                      </a:r>
                    </a:p>
                  </a:txBody>
                  <a:tcPr anchor="ctr"/>
                </a:tc>
                <a:extLst>
                  <a:ext uri="{0D108BD9-81ED-4DB2-BD59-A6C34878D82A}">
                    <a16:rowId xmlns:a16="http://schemas.microsoft.com/office/drawing/2014/main" val="355850020"/>
                  </a:ext>
                </a:extLst>
              </a:tr>
              <a:tr h="0">
                <a:tc>
                  <a:txBody>
                    <a:bodyPr/>
                    <a:lstStyle/>
                    <a:p>
                      <a:pPr algn="ctr" fontAlgn="ctr"/>
                      <a:r>
                        <a:rPr lang="en-US" sz="1400" b="0">
                          <a:effectLst/>
                        </a:rPr>
                        <a:t>3</a:t>
                      </a:r>
                    </a:p>
                  </a:txBody>
                  <a:tcPr anchor="ctr"/>
                </a:tc>
                <a:tc>
                  <a:txBody>
                    <a:bodyPr/>
                    <a:lstStyle/>
                    <a:p>
                      <a:pPr algn="ctr" fontAlgn="ctr"/>
                      <a:r>
                        <a:rPr lang="en-US" sz="1400">
                          <a:effectLst/>
                        </a:rPr>
                        <a:t>Cold</a:t>
                      </a:r>
                    </a:p>
                  </a:txBody>
                  <a:tcPr anchor="ctr"/>
                </a:tc>
                <a:tc>
                  <a:txBody>
                    <a:bodyPr/>
                    <a:lstStyle/>
                    <a:p>
                      <a:pPr algn="ctr" fontAlgn="ctr"/>
                      <a:r>
                        <a:rPr lang="en-US" sz="1400">
                          <a:effectLst/>
                        </a:rPr>
                        <a:t>Patient</a:t>
                      </a:r>
                    </a:p>
                  </a:txBody>
                  <a:tcPr anchor="ctr"/>
                </a:tc>
                <a:tc>
                  <a:txBody>
                    <a:bodyPr/>
                    <a:lstStyle/>
                    <a:p>
                      <a:pPr algn="ctr" fontAlgn="ctr"/>
                      <a:r>
                        <a:rPr lang="en-US" sz="1400">
                          <a:effectLst/>
                        </a:rPr>
                        <a:t>Long</a:t>
                      </a:r>
                    </a:p>
                  </a:txBody>
                  <a:tcPr anchor="ctr"/>
                </a:tc>
                <a:tc>
                  <a:txBody>
                    <a:bodyPr/>
                    <a:lstStyle/>
                    <a:p>
                      <a:pPr algn="ctr" fontAlgn="ctr"/>
                      <a:r>
                        <a:rPr lang="en-US" sz="1400">
                          <a:effectLst/>
                        </a:rPr>
                        <a:t>0.14</a:t>
                      </a:r>
                    </a:p>
                  </a:txBody>
                  <a:tcPr anchor="ctr"/>
                </a:tc>
                <a:tc>
                  <a:txBody>
                    <a:bodyPr/>
                    <a:lstStyle/>
                    <a:p>
                      <a:pPr algn="ctr" fontAlgn="ctr"/>
                      <a:r>
                        <a:rPr lang="en-US" sz="1400">
                          <a:effectLst/>
                        </a:rPr>
                        <a:t>0.86</a:t>
                      </a:r>
                    </a:p>
                  </a:txBody>
                  <a:tcPr anchor="ctr"/>
                </a:tc>
                <a:extLst>
                  <a:ext uri="{0D108BD9-81ED-4DB2-BD59-A6C34878D82A}">
                    <a16:rowId xmlns:a16="http://schemas.microsoft.com/office/drawing/2014/main" val="2601229789"/>
                  </a:ext>
                </a:extLst>
              </a:tr>
              <a:tr h="0">
                <a:tc>
                  <a:txBody>
                    <a:bodyPr/>
                    <a:lstStyle/>
                    <a:p>
                      <a:pPr algn="ctr" fontAlgn="ctr"/>
                      <a:r>
                        <a:rPr lang="en-US" sz="1400" b="0">
                          <a:effectLst/>
                        </a:rPr>
                        <a:t>4</a:t>
                      </a:r>
                    </a:p>
                  </a:txBody>
                  <a:tcPr anchor="ctr"/>
                </a:tc>
                <a:tc>
                  <a:txBody>
                    <a:bodyPr/>
                    <a:lstStyle/>
                    <a:p>
                      <a:pPr algn="ctr" fontAlgn="ctr"/>
                      <a:r>
                        <a:rPr lang="en-US" sz="1400">
                          <a:effectLst/>
                        </a:rPr>
                        <a:t>Cold</a:t>
                      </a:r>
                    </a:p>
                  </a:txBody>
                  <a:tcPr anchor="ctr"/>
                </a:tc>
                <a:tc>
                  <a:txBody>
                    <a:bodyPr/>
                    <a:lstStyle/>
                    <a:p>
                      <a:pPr algn="ctr" fontAlgn="ctr"/>
                      <a:r>
                        <a:rPr lang="en-US" sz="1400">
                          <a:effectLst/>
                        </a:rPr>
                        <a:t>Patient</a:t>
                      </a:r>
                    </a:p>
                  </a:txBody>
                  <a:tcPr anchor="ctr"/>
                </a:tc>
                <a:tc>
                  <a:txBody>
                    <a:bodyPr/>
                    <a:lstStyle/>
                    <a:p>
                      <a:pPr algn="ctr" fontAlgn="ctr"/>
                      <a:r>
                        <a:rPr lang="en-US" sz="1400">
                          <a:effectLst/>
                        </a:rPr>
                        <a:t>Short</a:t>
                      </a:r>
                    </a:p>
                  </a:txBody>
                  <a:tcPr anchor="ctr"/>
                </a:tc>
                <a:tc>
                  <a:txBody>
                    <a:bodyPr/>
                    <a:lstStyle/>
                    <a:p>
                      <a:pPr algn="ctr" fontAlgn="ctr"/>
                      <a:r>
                        <a:rPr lang="en-US" sz="1400">
                          <a:effectLst/>
                        </a:rPr>
                        <a:t>0.06</a:t>
                      </a:r>
                    </a:p>
                  </a:txBody>
                  <a:tcPr anchor="ctr"/>
                </a:tc>
                <a:tc>
                  <a:txBody>
                    <a:bodyPr/>
                    <a:lstStyle/>
                    <a:p>
                      <a:pPr algn="ctr" fontAlgn="ctr"/>
                      <a:r>
                        <a:rPr lang="en-US" sz="1400">
                          <a:effectLst/>
                        </a:rPr>
                        <a:t>0.94</a:t>
                      </a:r>
                    </a:p>
                  </a:txBody>
                  <a:tcPr anchor="ctr"/>
                </a:tc>
                <a:extLst>
                  <a:ext uri="{0D108BD9-81ED-4DB2-BD59-A6C34878D82A}">
                    <a16:rowId xmlns:a16="http://schemas.microsoft.com/office/drawing/2014/main" val="1939674715"/>
                  </a:ext>
                </a:extLst>
              </a:tr>
              <a:tr h="0">
                <a:tc>
                  <a:txBody>
                    <a:bodyPr/>
                    <a:lstStyle/>
                    <a:p>
                      <a:pPr algn="ctr" fontAlgn="ctr"/>
                      <a:r>
                        <a:rPr lang="en-US" sz="1400" b="0">
                          <a:effectLst/>
                        </a:rPr>
                        <a:t>5</a:t>
                      </a:r>
                    </a:p>
                  </a:txBody>
                  <a:tcPr anchor="ctr"/>
                </a:tc>
                <a:tc>
                  <a:txBody>
                    <a:bodyPr/>
                    <a:lstStyle/>
                    <a:p>
                      <a:pPr algn="ctr" fontAlgn="ctr"/>
                      <a:r>
                        <a:rPr lang="en-US" sz="1400">
                          <a:effectLst/>
                        </a:rPr>
                        <a:t>Cool</a:t>
                      </a:r>
                    </a:p>
                  </a:txBody>
                  <a:tcPr anchor="ctr"/>
                </a:tc>
                <a:tc>
                  <a:txBody>
                    <a:bodyPr/>
                    <a:lstStyle/>
                    <a:p>
                      <a:pPr algn="ctr" fontAlgn="ctr"/>
                      <a:r>
                        <a:rPr lang="en-US" sz="1400">
                          <a:effectLst/>
                        </a:rPr>
                        <a:t>Nurse</a:t>
                      </a:r>
                    </a:p>
                  </a:txBody>
                  <a:tcPr anchor="ctr"/>
                </a:tc>
                <a:tc>
                  <a:txBody>
                    <a:bodyPr/>
                    <a:lstStyle/>
                    <a:p>
                      <a:pPr algn="ctr" fontAlgn="ctr"/>
                      <a:r>
                        <a:rPr lang="en-US" sz="1400">
                          <a:effectLst/>
                        </a:rPr>
                        <a:t>Long</a:t>
                      </a:r>
                    </a:p>
                  </a:txBody>
                  <a:tcPr anchor="ctr"/>
                </a:tc>
                <a:tc>
                  <a:txBody>
                    <a:bodyPr/>
                    <a:lstStyle/>
                    <a:p>
                      <a:pPr algn="ctr" fontAlgn="ctr"/>
                      <a:r>
                        <a:rPr lang="en-US" sz="1400">
                          <a:effectLst/>
                        </a:rPr>
                        <a:t>0.18</a:t>
                      </a:r>
                    </a:p>
                  </a:txBody>
                  <a:tcPr anchor="ctr"/>
                </a:tc>
                <a:tc>
                  <a:txBody>
                    <a:bodyPr/>
                    <a:lstStyle/>
                    <a:p>
                      <a:pPr algn="ctr" fontAlgn="ctr"/>
                      <a:r>
                        <a:rPr lang="en-US" sz="1400">
                          <a:effectLst/>
                        </a:rPr>
                        <a:t>0.82</a:t>
                      </a:r>
                    </a:p>
                  </a:txBody>
                  <a:tcPr anchor="ctr"/>
                </a:tc>
                <a:extLst>
                  <a:ext uri="{0D108BD9-81ED-4DB2-BD59-A6C34878D82A}">
                    <a16:rowId xmlns:a16="http://schemas.microsoft.com/office/drawing/2014/main" val="1723882242"/>
                  </a:ext>
                </a:extLst>
              </a:tr>
              <a:tr h="0">
                <a:tc>
                  <a:txBody>
                    <a:bodyPr/>
                    <a:lstStyle/>
                    <a:p>
                      <a:pPr algn="ctr" fontAlgn="ctr"/>
                      <a:r>
                        <a:rPr lang="en-US" sz="1400" b="0">
                          <a:effectLst/>
                        </a:rPr>
                        <a:t>6</a:t>
                      </a:r>
                    </a:p>
                  </a:txBody>
                  <a:tcPr anchor="ctr"/>
                </a:tc>
                <a:tc>
                  <a:txBody>
                    <a:bodyPr/>
                    <a:lstStyle/>
                    <a:p>
                      <a:pPr algn="ctr" fontAlgn="ctr"/>
                      <a:r>
                        <a:rPr lang="en-US" sz="1400">
                          <a:effectLst/>
                        </a:rPr>
                        <a:t>Cool</a:t>
                      </a:r>
                    </a:p>
                  </a:txBody>
                  <a:tcPr anchor="ctr"/>
                </a:tc>
                <a:tc>
                  <a:txBody>
                    <a:bodyPr/>
                    <a:lstStyle/>
                    <a:p>
                      <a:pPr algn="ctr" fontAlgn="ctr"/>
                      <a:r>
                        <a:rPr lang="en-US" sz="1400">
                          <a:effectLst/>
                        </a:rPr>
                        <a:t>Nurse</a:t>
                      </a:r>
                    </a:p>
                  </a:txBody>
                  <a:tcPr anchor="ctr"/>
                </a:tc>
                <a:tc>
                  <a:txBody>
                    <a:bodyPr/>
                    <a:lstStyle/>
                    <a:p>
                      <a:pPr algn="ctr" fontAlgn="ctr"/>
                      <a:r>
                        <a:rPr lang="en-US" sz="1400">
                          <a:effectLst/>
                        </a:rPr>
                        <a:t>Short</a:t>
                      </a:r>
                    </a:p>
                  </a:txBody>
                  <a:tcPr anchor="ctr"/>
                </a:tc>
                <a:tc>
                  <a:txBody>
                    <a:bodyPr/>
                    <a:lstStyle/>
                    <a:p>
                      <a:pPr algn="ctr" fontAlgn="ctr"/>
                      <a:r>
                        <a:rPr lang="en-US" sz="1400">
                          <a:effectLst/>
                        </a:rPr>
                        <a:t>0.03</a:t>
                      </a:r>
                    </a:p>
                  </a:txBody>
                  <a:tcPr anchor="ctr"/>
                </a:tc>
                <a:tc>
                  <a:txBody>
                    <a:bodyPr/>
                    <a:lstStyle/>
                    <a:p>
                      <a:pPr algn="ctr" fontAlgn="ctr"/>
                      <a:r>
                        <a:rPr lang="en-US" sz="1400">
                          <a:effectLst/>
                        </a:rPr>
                        <a:t>0.97</a:t>
                      </a:r>
                    </a:p>
                  </a:txBody>
                  <a:tcPr anchor="ctr"/>
                </a:tc>
                <a:extLst>
                  <a:ext uri="{0D108BD9-81ED-4DB2-BD59-A6C34878D82A}">
                    <a16:rowId xmlns:a16="http://schemas.microsoft.com/office/drawing/2014/main" val="4127509077"/>
                  </a:ext>
                </a:extLst>
              </a:tr>
              <a:tr h="0">
                <a:tc>
                  <a:txBody>
                    <a:bodyPr/>
                    <a:lstStyle/>
                    <a:p>
                      <a:pPr algn="ctr" fontAlgn="ctr"/>
                      <a:r>
                        <a:rPr lang="en-US" sz="1400" b="0">
                          <a:solidFill>
                            <a:schemeClr val="bg1"/>
                          </a:solidFill>
                          <a:effectLst/>
                        </a:rPr>
                        <a:t>7</a:t>
                      </a:r>
                    </a:p>
                  </a:txBody>
                  <a:tcPr anchor="ctr">
                    <a:solidFill>
                      <a:schemeClr val="accent2"/>
                    </a:solidFill>
                  </a:tcPr>
                </a:tc>
                <a:tc>
                  <a:txBody>
                    <a:bodyPr/>
                    <a:lstStyle/>
                    <a:p>
                      <a:pPr algn="ctr" fontAlgn="ctr"/>
                      <a:r>
                        <a:rPr lang="en-US" sz="1400">
                          <a:solidFill>
                            <a:schemeClr val="bg1"/>
                          </a:solidFill>
                          <a:effectLst/>
                        </a:rPr>
                        <a:t>Cool</a:t>
                      </a:r>
                    </a:p>
                  </a:txBody>
                  <a:tcPr anchor="ctr">
                    <a:solidFill>
                      <a:schemeClr val="accent2"/>
                    </a:solidFill>
                  </a:tcPr>
                </a:tc>
                <a:tc>
                  <a:txBody>
                    <a:bodyPr/>
                    <a:lstStyle/>
                    <a:p>
                      <a:pPr algn="ctr" fontAlgn="ctr"/>
                      <a:r>
                        <a:rPr lang="en-US" sz="1400">
                          <a:solidFill>
                            <a:schemeClr val="bg1"/>
                          </a:solidFill>
                          <a:effectLst/>
                        </a:rPr>
                        <a:t>Patient</a:t>
                      </a:r>
                    </a:p>
                  </a:txBody>
                  <a:tcPr anchor="ctr">
                    <a:solidFill>
                      <a:schemeClr val="accent2"/>
                    </a:solidFill>
                  </a:tcPr>
                </a:tc>
                <a:tc>
                  <a:txBody>
                    <a:bodyPr/>
                    <a:lstStyle/>
                    <a:p>
                      <a:pPr algn="ctr" fontAlgn="ctr"/>
                      <a:r>
                        <a:rPr lang="en-US" sz="1400">
                          <a:solidFill>
                            <a:schemeClr val="bg1"/>
                          </a:solidFill>
                          <a:effectLst/>
                        </a:rPr>
                        <a:t>Long</a:t>
                      </a:r>
                    </a:p>
                  </a:txBody>
                  <a:tcPr anchor="ctr">
                    <a:solidFill>
                      <a:schemeClr val="accent2"/>
                    </a:solidFill>
                  </a:tcPr>
                </a:tc>
                <a:tc>
                  <a:txBody>
                    <a:bodyPr/>
                    <a:lstStyle/>
                    <a:p>
                      <a:pPr algn="ctr" fontAlgn="ctr"/>
                      <a:r>
                        <a:rPr lang="en-US" sz="1400">
                          <a:solidFill>
                            <a:schemeClr val="bg1"/>
                          </a:solidFill>
                          <a:effectLst/>
                        </a:rPr>
                        <a:t>0.88</a:t>
                      </a:r>
                    </a:p>
                  </a:txBody>
                  <a:tcPr anchor="ctr">
                    <a:solidFill>
                      <a:schemeClr val="accent2"/>
                    </a:solidFill>
                  </a:tcPr>
                </a:tc>
                <a:tc>
                  <a:txBody>
                    <a:bodyPr/>
                    <a:lstStyle/>
                    <a:p>
                      <a:pPr algn="ctr" fontAlgn="ctr"/>
                      <a:r>
                        <a:rPr lang="en-US" sz="1400">
                          <a:solidFill>
                            <a:schemeClr val="bg1"/>
                          </a:solidFill>
                          <a:effectLst/>
                        </a:rPr>
                        <a:t>0.12</a:t>
                      </a:r>
                    </a:p>
                  </a:txBody>
                  <a:tcPr anchor="ctr">
                    <a:solidFill>
                      <a:schemeClr val="accent2"/>
                    </a:solidFill>
                  </a:tcPr>
                </a:tc>
                <a:extLst>
                  <a:ext uri="{0D108BD9-81ED-4DB2-BD59-A6C34878D82A}">
                    <a16:rowId xmlns:a16="http://schemas.microsoft.com/office/drawing/2014/main" val="953803954"/>
                  </a:ext>
                </a:extLst>
              </a:tr>
              <a:tr h="0">
                <a:tc>
                  <a:txBody>
                    <a:bodyPr/>
                    <a:lstStyle/>
                    <a:p>
                      <a:pPr algn="ctr" fontAlgn="ctr"/>
                      <a:r>
                        <a:rPr lang="en-US" sz="1400" b="0">
                          <a:effectLst/>
                        </a:rPr>
                        <a:t>8</a:t>
                      </a:r>
                    </a:p>
                  </a:txBody>
                  <a:tcPr anchor="ctr"/>
                </a:tc>
                <a:tc>
                  <a:txBody>
                    <a:bodyPr/>
                    <a:lstStyle/>
                    <a:p>
                      <a:pPr algn="ctr" fontAlgn="ctr"/>
                      <a:r>
                        <a:rPr lang="en-US" sz="1400">
                          <a:effectLst/>
                        </a:rPr>
                        <a:t>Cool</a:t>
                      </a:r>
                    </a:p>
                  </a:txBody>
                  <a:tcPr anchor="ctr"/>
                </a:tc>
                <a:tc>
                  <a:txBody>
                    <a:bodyPr/>
                    <a:lstStyle/>
                    <a:p>
                      <a:pPr algn="ctr" fontAlgn="ctr"/>
                      <a:r>
                        <a:rPr lang="en-US" sz="1400">
                          <a:effectLst/>
                        </a:rPr>
                        <a:t>Patient</a:t>
                      </a:r>
                    </a:p>
                  </a:txBody>
                  <a:tcPr anchor="ctr"/>
                </a:tc>
                <a:tc>
                  <a:txBody>
                    <a:bodyPr/>
                    <a:lstStyle/>
                    <a:p>
                      <a:pPr algn="ctr" fontAlgn="ctr"/>
                      <a:r>
                        <a:rPr lang="en-US" sz="1400">
                          <a:effectLst/>
                        </a:rPr>
                        <a:t>Short</a:t>
                      </a:r>
                    </a:p>
                  </a:txBody>
                  <a:tcPr anchor="ctr"/>
                </a:tc>
                <a:tc>
                  <a:txBody>
                    <a:bodyPr/>
                    <a:lstStyle/>
                    <a:p>
                      <a:pPr algn="ctr" fontAlgn="ctr"/>
                      <a:r>
                        <a:rPr lang="en-US" sz="1400">
                          <a:effectLst/>
                        </a:rPr>
                        <a:t>0.04</a:t>
                      </a:r>
                    </a:p>
                  </a:txBody>
                  <a:tcPr anchor="ctr"/>
                </a:tc>
                <a:tc>
                  <a:txBody>
                    <a:bodyPr/>
                    <a:lstStyle/>
                    <a:p>
                      <a:pPr algn="ctr" fontAlgn="ctr"/>
                      <a:r>
                        <a:rPr lang="en-US" sz="1400">
                          <a:effectLst/>
                        </a:rPr>
                        <a:t>0.96</a:t>
                      </a:r>
                    </a:p>
                  </a:txBody>
                  <a:tcPr anchor="ctr"/>
                </a:tc>
                <a:extLst>
                  <a:ext uri="{0D108BD9-81ED-4DB2-BD59-A6C34878D82A}">
                    <a16:rowId xmlns:a16="http://schemas.microsoft.com/office/drawing/2014/main" val="3944215420"/>
                  </a:ext>
                </a:extLst>
              </a:tr>
            </a:tbl>
          </a:graphicData>
        </a:graphic>
      </p:graphicFrame>
    </p:spTree>
    <p:extLst>
      <p:ext uri="{BB962C8B-B14F-4D97-AF65-F5344CB8AC3E}">
        <p14:creationId xmlns:p14="http://schemas.microsoft.com/office/powerpoint/2010/main" val="386139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a:bodyPr>
              <a:lstStyle/>
              <a:p>
                <a:pPr marL="0" indent="0">
                  <a:buNone/>
                </a:pPr>
                <a:r>
                  <a:rPr lang="en-US" sz="1400"/>
                  <a:t>1.  The data provided is accurate as the sum of relative abundance of microbes in each sample is 1 (With an error rate of </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−10</m:t>
                        </m:r>
                      </m:sup>
                    </m:sSup>
                  </m:oMath>
                </a14:m>
                <a:r>
                  <a:rPr lang="en-US" sz="1400"/>
                  <a:t> as mentioned in piazza) </a:t>
                </a:r>
                <a:endParaRPr lang="en-US" sz="1400">
                  <a:cs typeface="Calibri"/>
                </a:endParaRPr>
              </a:p>
              <a:p>
                <a:pPr marL="0" indent="0">
                  <a:buNone/>
                </a:pPr>
                <a:r>
                  <a:rPr lang="en-US" sz="1400"/>
                  <a:t>2. </a:t>
                </a:r>
                <a:r>
                  <a:rPr lang="en-US" sz="1400" b="1"/>
                  <a:t>What are the benefits and drawbacks to using relative abundance data? Is there information that we lose when the normalization is performed?</a:t>
                </a:r>
                <a:endParaRPr lang="en-US" sz="1400" b="1">
                  <a:cs typeface="Calibri"/>
                </a:endParaRPr>
              </a:p>
              <a:p>
                <a:pPr marL="0" indent="0">
                  <a:buNone/>
                </a:pPr>
                <a:r>
                  <a:rPr lang="en-US" sz="1400" b="1"/>
                  <a:t>Benefits</a:t>
                </a:r>
              </a:p>
              <a:p>
                <a:r>
                  <a:rPr lang="en-US" sz="1400"/>
                  <a:t>Relative abundance data helps us to understand which microbe is present in highest/lowest proportion in the stool. Since we collected 764 samples, we can be quite confident about it. It also helps to compare and analyze the proportion of different microbes across various samples.</a:t>
                </a:r>
              </a:p>
              <a:p>
                <a:r>
                  <a:rPr lang="en-US" sz="1400"/>
                  <a:t>It can also let us know if the microbes are present in almost same proportions across different samples (for different patients)</a:t>
                </a:r>
              </a:p>
              <a:p>
                <a:pPr marL="0" indent="0">
                  <a:buNone/>
                </a:pPr>
                <a:r>
                  <a:rPr lang="en-US" sz="1400" b="1"/>
                  <a:t>Drawbacks</a:t>
                </a:r>
              </a:p>
              <a:p>
                <a:r>
                  <a:rPr lang="en-US" sz="1400"/>
                  <a:t> We wouldn't be aware of the magnitude/amount of microbes present as that can vary across samples. </a:t>
                </a:r>
              </a:p>
              <a:p>
                <a:pPr marL="0" indent="0">
                  <a:buNone/>
                </a:pPr>
                <a:endParaRPr lang="en-US" sz="1400"/>
              </a:p>
              <a:p>
                <a:pPr marL="0" indent="0">
                  <a:buNone/>
                </a:pPr>
                <a:r>
                  <a:rPr lang="en-US" sz="1400"/>
                  <a:t>No, we won't lose any information as the range and scale of concentration of different microbes in the data is similar.</a:t>
                </a:r>
                <a:endParaRPr lang="en-US" sz="1400">
                  <a:cs typeface="Calibri"/>
                </a:endParaRPr>
              </a:p>
            </p:txBody>
          </p:sp>
        </mc:Choice>
        <mc:Fallback xmlns="">
          <p:sp>
            <p:nvSpPr>
              <p:cNvPr id="3" name="Content Placeholder 2">
                <a:extLst>
                  <a:ext uri="{FF2B5EF4-FFF2-40B4-BE49-F238E27FC236}">
                    <a16:creationId xmlns:a16="http://schemas.microsoft.com/office/drawing/2014/main" id="{84F686B5-C0CA-44C7-A49D-844D77E2F426}"/>
                  </a:ext>
                </a:extLst>
              </p:cNvPr>
              <p:cNvSpPr>
                <a:spLocks noGrp="1" noRot="1" noChangeAspect="1" noMove="1" noResize="1" noEditPoints="1" noAdjustHandles="1" noChangeArrowheads="1" noChangeShapeType="1" noTextEdit="1"/>
              </p:cNvSpPr>
              <p:nvPr>
                <p:ph idx="1"/>
              </p:nvPr>
            </p:nvSpPr>
            <p:spPr>
              <a:blipFill>
                <a:blip r:embed="rId2"/>
                <a:stretch>
                  <a:fillRect l="-174" t="-560"/>
                </a:stretch>
              </a:blipFill>
            </p:spPr>
            <p:txBody>
              <a:bodyPr/>
              <a:lstStyle/>
              <a:p>
                <a:r>
                  <a:rPr lang="en-US">
                    <a:noFill/>
                  </a:rPr>
                  <a:t> </a:t>
                </a:r>
              </a:p>
            </p:txBody>
          </p:sp>
        </mc:Fallback>
      </mc:AlternateContent>
    </p:spTree>
    <p:extLst>
      <p:ext uri="{BB962C8B-B14F-4D97-AF65-F5344CB8AC3E}">
        <p14:creationId xmlns:p14="http://schemas.microsoft.com/office/powerpoint/2010/main" val="75257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3</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838200" y="1334278"/>
            <a:ext cx="10515600" cy="5523721"/>
          </a:xfrm>
        </p:spPr>
        <p:txBody>
          <a:bodyPr vert="horz" lIns="91440" tIns="45720" rIns="91440" bIns="45720" rtlCol="0" anchor="t">
            <a:normAutofit/>
          </a:bodyPr>
          <a:lstStyle/>
          <a:p>
            <a:r>
              <a:rPr lang="en-US" sz="1400" b="1"/>
              <a:t>Heatmaps (HE0 on left HE1 on right):</a:t>
            </a:r>
          </a:p>
          <a:p>
            <a:endParaRPr lang="en-US" sz="1400"/>
          </a:p>
          <a:p>
            <a:endParaRPr lang="en-US" sz="1400"/>
          </a:p>
          <a:p>
            <a:endParaRPr lang="en-US" sz="1400"/>
          </a:p>
          <a:p>
            <a:endParaRPr lang="en-US" sz="1400"/>
          </a:p>
          <a:p>
            <a:endParaRPr lang="en-US" sz="1400"/>
          </a:p>
          <a:p>
            <a:endParaRPr lang="en-US" sz="1400"/>
          </a:p>
          <a:p>
            <a:pPr marL="0" indent="0">
              <a:buNone/>
            </a:pPr>
            <a:endParaRPr lang="en-US" sz="1400"/>
          </a:p>
          <a:p>
            <a:pPr marL="0" indent="0">
              <a:buNone/>
            </a:pPr>
            <a:endParaRPr lang="en-US" sz="1400"/>
          </a:p>
          <a:p>
            <a:endParaRPr lang="en-US" sz="1400"/>
          </a:p>
          <a:p>
            <a:endParaRPr lang="en-US" sz="1100"/>
          </a:p>
          <a:p>
            <a:pPr marL="0" indent="0">
              <a:buNone/>
            </a:pPr>
            <a:endParaRPr lang="en-US" sz="1100"/>
          </a:p>
          <a:p>
            <a:pPr marL="0" indent="0">
              <a:buNone/>
            </a:pPr>
            <a:endParaRPr lang="en-US" sz="1100"/>
          </a:p>
          <a:p>
            <a:pPr marL="0" indent="0">
              <a:buNone/>
            </a:pPr>
            <a:r>
              <a:rPr lang="en-US" sz="1400" b="1"/>
              <a:t>Summarize your observations</a:t>
            </a:r>
            <a:endParaRPr lang="en-US" sz="1400" b="1">
              <a:cs typeface="Calibri"/>
            </a:endParaRPr>
          </a:p>
          <a:p>
            <a:r>
              <a:rPr lang="en-US" sz="1400"/>
              <a:t>The concentration of microbes across different samples seems to be more or less consistent. </a:t>
            </a:r>
            <a:endParaRPr lang="en-US" sz="1400">
              <a:cs typeface="Calibri"/>
            </a:endParaRPr>
          </a:p>
          <a:p>
            <a:r>
              <a:rPr lang="en-US" sz="1400"/>
              <a:t>The relative abundance of some samples like </a:t>
            </a:r>
            <a:r>
              <a:rPr lang="en-US" sz="1400" err="1"/>
              <a:t>Hyphomicrobeaceae</a:t>
            </a:r>
            <a:r>
              <a:rPr lang="en-US" sz="1400"/>
              <a:t> shows slight variation (pink and yellow) across different samples and        their abundance is higher. While the samples like Tenericutes(Last line) have very low abundance variation throughout all the samples. </a:t>
            </a:r>
            <a:br>
              <a:rPr lang="en-US" sz="1400"/>
            </a:br>
            <a:endParaRPr lang="en-US" sz="1400"/>
          </a:p>
          <a:p>
            <a:endParaRPr lang="en-US" sz="1400">
              <a:cs typeface="Calibri"/>
            </a:endParaRPr>
          </a:p>
          <a:p>
            <a:endParaRPr lang="en-US" sz="1400"/>
          </a:p>
        </p:txBody>
      </p:sp>
      <p:pic>
        <p:nvPicPr>
          <p:cNvPr id="8" name="Picture 9" descr="A screenshot of a cell phone&#10;&#10;Description generated with high confidence">
            <a:extLst>
              <a:ext uri="{FF2B5EF4-FFF2-40B4-BE49-F238E27FC236}">
                <a16:creationId xmlns:a16="http://schemas.microsoft.com/office/drawing/2014/main" id="{5468D03A-E165-4E34-8F08-C99E0B2A8D61}"/>
              </a:ext>
            </a:extLst>
          </p:cNvPr>
          <p:cNvPicPr>
            <a:picLocks noChangeAspect="1"/>
          </p:cNvPicPr>
          <p:nvPr/>
        </p:nvPicPr>
        <p:blipFill>
          <a:blip r:embed="rId2"/>
          <a:stretch>
            <a:fillRect/>
          </a:stretch>
        </p:blipFill>
        <p:spPr>
          <a:xfrm>
            <a:off x="248575" y="2120292"/>
            <a:ext cx="5568369" cy="2905739"/>
          </a:xfrm>
          <a:prstGeom prst="rect">
            <a:avLst/>
          </a:prstGeom>
        </p:spPr>
      </p:pic>
      <p:pic>
        <p:nvPicPr>
          <p:cNvPr id="12" name="Picture 12" descr="A screenshot of a computer&#10;&#10;Description generated with high confidence">
            <a:extLst>
              <a:ext uri="{FF2B5EF4-FFF2-40B4-BE49-F238E27FC236}">
                <a16:creationId xmlns:a16="http://schemas.microsoft.com/office/drawing/2014/main" id="{017A3972-1E56-4719-A72F-3E4274DE5A65}"/>
              </a:ext>
            </a:extLst>
          </p:cNvPr>
          <p:cNvPicPr>
            <a:picLocks noChangeAspect="1"/>
          </p:cNvPicPr>
          <p:nvPr/>
        </p:nvPicPr>
        <p:blipFill>
          <a:blip r:embed="rId3"/>
          <a:stretch>
            <a:fillRect/>
          </a:stretch>
        </p:blipFill>
        <p:spPr>
          <a:xfrm>
            <a:off x="6227806" y="2120292"/>
            <a:ext cx="5401942" cy="2921185"/>
          </a:xfrm>
          <a:prstGeom prst="rect">
            <a:avLst/>
          </a:prstGeom>
        </p:spPr>
      </p:pic>
    </p:spTree>
    <p:extLst>
      <p:ext uri="{BB962C8B-B14F-4D97-AF65-F5344CB8AC3E}">
        <p14:creationId xmlns:p14="http://schemas.microsoft.com/office/powerpoint/2010/main" val="317776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1 – Question 3 (continued)</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p:txBody>
          <a:bodyPr vert="horz" lIns="91440" tIns="45720" rIns="91440" bIns="45720" rtlCol="0" anchor="t">
            <a:normAutofit/>
          </a:bodyPr>
          <a:lstStyle/>
          <a:p>
            <a:pPr marL="0" indent="0">
              <a:buNone/>
            </a:pPr>
            <a:r>
              <a:rPr lang="en-US" sz="1400" b="1"/>
              <a:t>Q. Which aspects of the data are the heatmaps good at highlighting? What types of things are heatmaps less suitable for?</a:t>
            </a:r>
          </a:p>
          <a:p>
            <a:pPr marL="0" indent="0">
              <a:buNone/>
            </a:pPr>
            <a:r>
              <a:rPr lang="en-US" sz="1400">
                <a:ea typeface="+mn-lt"/>
                <a:cs typeface="+mn-lt"/>
              </a:rPr>
              <a:t>Heatmaps are less suitable for data which shows no variation across different categories because they leverage the idea of color coding to </a:t>
            </a:r>
            <a:endParaRPr lang="en-US">
              <a:ea typeface="+mn-lt"/>
              <a:cs typeface="+mn-lt"/>
            </a:endParaRPr>
          </a:p>
          <a:p>
            <a:pPr marL="0" indent="0">
              <a:buNone/>
            </a:pPr>
            <a:r>
              <a:rPr lang="en-US" sz="1400">
                <a:ea typeface="+mn-lt"/>
                <a:cs typeface="+mn-lt"/>
              </a:rPr>
              <a:t>show distinct elements.</a:t>
            </a:r>
            <a:endParaRPr lang="en-US">
              <a:cs typeface="Calibri"/>
            </a:endParaRPr>
          </a:p>
          <a:p>
            <a:pPr marL="0" indent="0">
              <a:buNone/>
            </a:pPr>
            <a:r>
              <a:rPr lang="en-US" sz="1400"/>
              <a:t>Consider the revenue of a supermarket giant which has a fixed number of customers visiting everyday. Displaying this in a heatmap serves no purpose as it doesn't highlight any change without any variation.</a:t>
            </a:r>
            <a:endParaRPr lang="en-US">
              <a:cs typeface="Calibri"/>
            </a:endParaRPr>
          </a:p>
        </p:txBody>
      </p:sp>
    </p:spTree>
    <p:extLst>
      <p:ext uri="{BB962C8B-B14F-4D97-AF65-F5344CB8AC3E}">
        <p14:creationId xmlns:p14="http://schemas.microsoft.com/office/powerpoint/2010/main" val="171816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B6F-89A0-4FA8-B30D-66F589EB668F}"/>
              </a:ext>
            </a:extLst>
          </p:cNvPr>
          <p:cNvSpPr>
            <a:spLocks noGrp="1"/>
          </p:cNvSpPr>
          <p:nvPr>
            <p:ph type="title"/>
          </p:nvPr>
        </p:nvSpPr>
        <p:spPr/>
        <p:txBody>
          <a:bodyPr/>
          <a:lstStyle/>
          <a:p>
            <a:r>
              <a:rPr lang="en-US"/>
              <a:t>Task 2 – Question 1</a:t>
            </a:r>
          </a:p>
        </p:txBody>
      </p:sp>
      <p:sp>
        <p:nvSpPr>
          <p:cNvPr id="3" name="Content Placeholder 2">
            <a:extLst>
              <a:ext uri="{FF2B5EF4-FFF2-40B4-BE49-F238E27FC236}">
                <a16:creationId xmlns:a16="http://schemas.microsoft.com/office/drawing/2014/main" id="{84F686B5-C0CA-44C7-A49D-844D77E2F426}"/>
              </a:ext>
            </a:extLst>
          </p:cNvPr>
          <p:cNvSpPr>
            <a:spLocks noGrp="1"/>
          </p:cNvSpPr>
          <p:nvPr>
            <p:ph idx="1"/>
          </p:nvPr>
        </p:nvSpPr>
        <p:spPr>
          <a:xfrm>
            <a:off x="167951" y="1825625"/>
            <a:ext cx="11185849" cy="4351338"/>
          </a:xfrm>
        </p:spPr>
        <p:txBody>
          <a:bodyPr vert="horz" lIns="91440" tIns="45720" rIns="91440" bIns="45720" rtlCol="0" anchor="t">
            <a:normAutofit/>
          </a:bodyPr>
          <a:lstStyle/>
          <a:p>
            <a:pPr marL="0" indent="0">
              <a:buNone/>
            </a:pPr>
            <a:r>
              <a:rPr lang="en-US" sz="1400" b="1"/>
              <a:t>B.</a:t>
            </a:r>
            <a:r>
              <a:rPr lang="en-US" sz="1400"/>
              <a:t> </a:t>
            </a:r>
            <a:r>
              <a:rPr lang="en-US" sz="1400" b="1"/>
              <a:t>What is the null hypothesis of the KS test in our context? Use one microbe as an example to explain your answer.</a:t>
            </a:r>
            <a:endParaRPr lang="en-US" sz="1400" b="1">
              <a:cs typeface="Calibri"/>
            </a:endParaRPr>
          </a:p>
          <a:p>
            <a:pPr marL="0" indent="0">
              <a:buNone/>
            </a:pPr>
            <a:r>
              <a:rPr lang="en-US" sz="1400" b="1">
                <a:ea typeface="+mn-lt"/>
                <a:cs typeface="+mn-lt"/>
              </a:rPr>
              <a:t>Null Hypothesis: </a:t>
            </a:r>
            <a:r>
              <a:rPr lang="en-US" sz="1400">
                <a:ea typeface="+mn-lt"/>
                <a:cs typeface="+mn-lt"/>
              </a:rPr>
              <a:t>The given microbe is unaltered in both the population (HE0 and HE1) (Both the samples of microbes come from the same distribution)</a:t>
            </a:r>
            <a:endParaRPr lang="en-US" sz="1400">
              <a:cs typeface="Calibri"/>
            </a:endParaRPr>
          </a:p>
          <a:p>
            <a:pPr marL="0" indent="0">
              <a:buNone/>
            </a:pPr>
            <a:r>
              <a:rPr lang="en-US" sz="1400" b="1">
                <a:ea typeface="+mn-lt"/>
                <a:cs typeface="+mn-lt"/>
              </a:rPr>
              <a:t>Alternate Hypothesis: </a:t>
            </a:r>
            <a:r>
              <a:rPr lang="en-US" sz="1400">
                <a:ea typeface="+mn-lt"/>
                <a:cs typeface="+mn-lt"/>
              </a:rPr>
              <a:t>The given microbe is altered in both the population (The samples of microbes doesn't come from the same distribution)</a:t>
            </a:r>
            <a:endParaRPr lang="en-US">
              <a:cs typeface="Calibri" panose="020F0502020204030204"/>
            </a:endParaRPr>
          </a:p>
          <a:p>
            <a:pPr marL="0" indent="0">
              <a:buNone/>
            </a:pPr>
            <a:r>
              <a:rPr lang="en-US" sz="1400">
                <a:ea typeface="+mn-lt"/>
                <a:cs typeface="+mn-lt"/>
              </a:rPr>
              <a:t>For example if we consider the microbe -Acidobacteria_Acidobacteria_Gp1_Telmatobacter_Telmatobacter it has a p-value of 0.18 (approximately) which is greater than the significance level, so we fail to reject the null hypothesis.           </a:t>
            </a:r>
            <a:endParaRPr lang="en-US">
              <a:cs typeface="Calibri" panose="020F0502020204030204"/>
            </a:endParaRPr>
          </a:p>
          <a:p>
            <a:pPr marL="0" indent="0">
              <a:buNone/>
            </a:pPr>
            <a:r>
              <a:rPr lang="en-US" sz="1400">
                <a:ea typeface="+mn-lt"/>
                <a:cs typeface="+mn-lt"/>
              </a:rPr>
              <a:t> </a:t>
            </a:r>
            <a:r>
              <a:rPr lang="en-US" sz="1400" b="1">
                <a:ea typeface="+mn-lt"/>
                <a:cs typeface="+mn-lt"/>
              </a:rPr>
              <a:t>Conclusion </a:t>
            </a:r>
            <a:r>
              <a:rPr lang="en-US" sz="1400">
                <a:ea typeface="+mn-lt"/>
                <a:cs typeface="+mn-lt"/>
              </a:rPr>
              <a:t>: Microbes abundance is not altered across this sample</a:t>
            </a:r>
            <a:endParaRPr lang="en-US">
              <a:cs typeface="Calibri" panose="020F0502020204030204"/>
            </a:endParaRPr>
          </a:p>
          <a:p>
            <a:pPr marL="0" indent="0">
              <a:buNone/>
            </a:pPr>
            <a:endParaRPr lang="en-US" sz="1400" b="1"/>
          </a:p>
          <a:p>
            <a:pPr marL="0" indent="0">
              <a:buNone/>
            </a:pPr>
            <a:r>
              <a:rPr lang="en-US" sz="1400" b="1"/>
              <a:t>C.</a:t>
            </a:r>
            <a:r>
              <a:rPr lang="en-US" sz="1400"/>
              <a:t> </a:t>
            </a:r>
            <a:r>
              <a:rPr lang="en-US" sz="1400" b="1"/>
              <a:t>Count the number of microbes with significantly altered expression at alpha=0.1, 0.05, 0.01, 0.005 and 0.001 level? Summarize your answers in a table below:</a:t>
            </a:r>
            <a:endParaRPr lang="en-US" sz="1400" b="1">
              <a:cs typeface="Calibri"/>
            </a:endParaRPr>
          </a:p>
          <a:p>
            <a:pPr marL="0" indent="0">
              <a:buNone/>
            </a:pPr>
            <a:endParaRPr lang="en-US" sz="1400">
              <a:cs typeface="Calibri"/>
            </a:endParaRPr>
          </a:p>
        </p:txBody>
      </p:sp>
      <p:graphicFrame>
        <p:nvGraphicFramePr>
          <p:cNvPr id="5" name="Table 4">
            <a:extLst>
              <a:ext uri="{FF2B5EF4-FFF2-40B4-BE49-F238E27FC236}">
                <a16:creationId xmlns:a16="http://schemas.microsoft.com/office/drawing/2014/main" id="{C1628955-41BA-456F-92CF-80DA5617B086}"/>
              </a:ext>
            </a:extLst>
          </p:cNvPr>
          <p:cNvGraphicFramePr>
            <a:graphicFrameLocks noGrp="1"/>
          </p:cNvGraphicFramePr>
          <p:nvPr>
            <p:extLst>
              <p:ext uri="{D42A27DB-BD31-4B8C-83A1-F6EECF244321}">
                <p14:modId xmlns:p14="http://schemas.microsoft.com/office/powerpoint/2010/main" val="3640862625"/>
              </p:ext>
            </p:extLst>
          </p:nvPr>
        </p:nvGraphicFramePr>
        <p:xfrm>
          <a:off x="3652361" y="4593885"/>
          <a:ext cx="4887277" cy="2042160"/>
        </p:xfrm>
        <a:graphic>
          <a:graphicData uri="http://schemas.openxmlformats.org/drawingml/2006/table">
            <a:tbl>
              <a:tblPr>
                <a:tableStyleId>{5940675A-B579-460E-94D1-54222C63F5DA}</a:tableStyleId>
              </a:tblPr>
              <a:tblGrid>
                <a:gridCol w="1255541">
                  <a:extLst>
                    <a:ext uri="{9D8B030D-6E8A-4147-A177-3AD203B41FA5}">
                      <a16:colId xmlns:a16="http://schemas.microsoft.com/office/drawing/2014/main" val="4061442239"/>
                    </a:ext>
                  </a:extLst>
                </a:gridCol>
                <a:gridCol w="1838131">
                  <a:extLst>
                    <a:ext uri="{9D8B030D-6E8A-4147-A177-3AD203B41FA5}">
                      <a16:colId xmlns:a16="http://schemas.microsoft.com/office/drawing/2014/main" val="3620634570"/>
                    </a:ext>
                  </a:extLst>
                </a:gridCol>
                <a:gridCol w="1793605">
                  <a:extLst>
                    <a:ext uri="{9D8B030D-6E8A-4147-A177-3AD203B41FA5}">
                      <a16:colId xmlns:a16="http://schemas.microsoft.com/office/drawing/2014/main" val="3412429945"/>
                    </a:ext>
                  </a:extLst>
                </a:gridCol>
              </a:tblGrid>
              <a:tr h="442493">
                <a:tc>
                  <a:txBody>
                    <a:bodyPr/>
                    <a:lstStyle/>
                    <a:p>
                      <a:pPr algn="ctr" fontAlgn="ctr"/>
                      <a:r>
                        <a:rPr lang="en-US" sz="1400" b="1">
                          <a:effectLst/>
                        </a:rPr>
                        <a:t>S No.</a:t>
                      </a:r>
                    </a:p>
                  </a:txBody>
                  <a:tcPr anchor="ctr"/>
                </a:tc>
                <a:tc>
                  <a:txBody>
                    <a:bodyPr/>
                    <a:lstStyle/>
                    <a:p>
                      <a:pPr algn="ctr" fontAlgn="ctr"/>
                      <a:r>
                        <a:rPr lang="en-US" sz="1400" b="1">
                          <a:effectLst/>
                        </a:rPr>
                        <a:t>Alpha</a:t>
                      </a:r>
                    </a:p>
                  </a:txBody>
                  <a:tcPr anchor="ctr"/>
                </a:tc>
                <a:tc>
                  <a:txBody>
                    <a:bodyPr/>
                    <a:lstStyle/>
                    <a:p>
                      <a:pPr algn="ctr"/>
                      <a:endParaRPr lang="en-US" sz="1400" b="1"/>
                    </a:p>
                    <a:p>
                      <a:pPr algn="ctr"/>
                      <a:r>
                        <a:rPr lang="en-US" sz="1400" b="1"/>
                        <a:t>Altered Count</a:t>
                      </a:r>
                    </a:p>
                  </a:txBody>
                  <a:tcPr/>
                </a:tc>
                <a:extLst>
                  <a:ext uri="{0D108BD9-81ED-4DB2-BD59-A6C34878D82A}">
                    <a16:rowId xmlns:a16="http://schemas.microsoft.com/office/drawing/2014/main" val="279386429"/>
                  </a:ext>
                </a:extLst>
              </a:tr>
              <a:tr h="263613">
                <a:tc>
                  <a:txBody>
                    <a:bodyPr/>
                    <a:lstStyle/>
                    <a:p>
                      <a:pPr algn="ctr" fontAlgn="ctr"/>
                      <a:r>
                        <a:rPr lang="en-US" sz="1400">
                          <a:effectLst/>
                        </a:rPr>
                        <a:t>0</a:t>
                      </a:r>
                      <a:endParaRPr lang="en-US" sz="1400" b="1">
                        <a:effectLst/>
                      </a:endParaRPr>
                    </a:p>
                  </a:txBody>
                  <a:tcPr anchor="ctr"/>
                </a:tc>
                <a:tc>
                  <a:txBody>
                    <a:bodyPr/>
                    <a:lstStyle/>
                    <a:p>
                      <a:pPr algn="ctr" fontAlgn="ctr"/>
                      <a:r>
                        <a:rPr lang="en-US" sz="1400">
                          <a:effectLst/>
                        </a:rPr>
                        <a:t>0.100</a:t>
                      </a:r>
                    </a:p>
                  </a:txBody>
                  <a:tcPr anchor="ctr"/>
                </a:tc>
                <a:tc>
                  <a:txBody>
                    <a:bodyPr/>
                    <a:lstStyle/>
                    <a:p>
                      <a:pPr algn="ctr" fontAlgn="ctr"/>
                      <a:r>
                        <a:rPr lang="en-US" sz="1400">
                          <a:effectLst/>
                        </a:rPr>
                        <a:t>48</a:t>
                      </a:r>
                    </a:p>
                  </a:txBody>
                  <a:tcPr anchor="ctr"/>
                </a:tc>
                <a:extLst>
                  <a:ext uri="{0D108BD9-81ED-4DB2-BD59-A6C34878D82A}">
                    <a16:rowId xmlns:a16="http://schemas.microsoft.com/office/drawing/2014/main" val="1296405842"/>
                  </a:ext>
                </a:extLst>
              </a:tr>
              <a:tr h="263613">
                <a:tc>
                  <a:txBody>
                    <a:bodyPr/>
                    <a:lstStyle/>
                    <a:p>
                      <a:pPr algn="ctr" fontAlgn="ctr"/>
                      <a:r>
                        <a:rPr lang="en-US" sz="1400">
                          <a:effectLst/>
                        </a:rPr>
                        <a:t>1</a:t>
                      </a:r>
                      <a:endParaRPr lang="en-US" sz="1400" b="1">
                        <a:effectLst/>
                      </a:endParaRPr>
                    </a:p>
                  </a:txBody>
                  <a:tcPr anchor="ctr"/>
                </a:tc>
                <a:tc>
                  <a:txBody>
                    <a:bodyPr/>
                    <a:lstStyle/>
                    <a:p>
                      <a:pPr algn="ctr" fontAlgn="ctr"/>
                      <a:r>
                        <a:rPr lang="en-US" sz="1400">
                          <a:effectLst/>
                        </a:rPr>
                        <a:t>0.050</a:t>
                      </a:r>
                    </a:p>
                  </a:txBody>
                  <a:tcPr anchor="ctr"/>
                </a:tc>
                <a:tc>
                  <a:txBody>
                    <a:bodyPr/>
                    <a:lstStyle/>
                    <a:p>
                      <a:pPr algn="ctr" fontAlgn="ctr"/>
                      <a:r>
                        <a:rPr lang="en-US" sz="1400">
                          <a:effectLst/>
                        </a:rPr>
                        <a:t>36</a:t>
                      </a:r>
                    </a:p>
                  </a:txBody>
                  <a:tcPr anchor="ctr"/>
                </a:tc>
                <a:extLst>
                  <a:ext uri="{0D108BD9-81ED-4DB2-BD59-A6C34878D82A}">
                    <a16:rowId xmlns:a16="http://schemas.microsoft.com/office/drawing/2014/main" val="2903159567"/>
                  </a:ext>
                </a:extLst>
              </a:tr>
              <a:tr h="263613">
                <a:tc>
                  <a:txBody>
                    <a:bodyPr/>
                    <a:lstStyle/>
                    <a:p>
                      <a:pPr algn="ctr" fontAlgn="ctr"/>
                      <a:r>
                        <a:rPr lang="en-US" sz="1400">
                          <a:effectLst/>
                        </a:rPr>
                        <a:t>2</a:t>
                      </a:r>
                      <a:endParaRPr lang="en-US" sz="1400" b="1">
                        <a:effectLst/>
                      </a:endParaRPr>
                    </a:p>
                  </a:txBody>
                  <a:tcPr anchor="ctr"/>
                </a:tc>
                <a:tc>
                  <a:txBody>
                    <a:bodyPr/>
                    <a:lstStyle/>
                    <a:p>
                      <a:pPr algn="ctr" fontAlgn="ctr"/>
                      <a:r>
                        <a:rPr lang="en-US" sz="1400">
                          <a:effectLst/>
                        </a:rPr>
                        <a:t>0.010</a:t>
                      </a:r>
                    </a:p>
                  </a:txBody>
                  <a:tcPr anchor="ctr"/>
                </a:tc>
                <a:tc>
                  <a:txBody>
                    <a:bodyPr/>
                    <a:lstStyle/>
                    <a:p>
                      <a:pPr algn="ctr" fontAlgn="ctr"/>
                      <a:r>
                        <a:rPr lang="en-US" sz="1400">
                          <a:effectLst/>
                        </a:rPr>
                        <a:t>27</a:t>
                      </a:r>
                    </a:p>
                  </a:txBody>
                  <a:tcPr anchor="ctr"/>
                </a:tc>
                <a:extLst>
                  <a:ext uri="{0D108BD9-81ED-4DB2-BD59-A6C34878D82A}">
                    <a16:rowId xmlns:a16="http://schemas.microsoft.com/office/drawing/2014/main" val="2773057167"/>
                  </a:ext>
                </a:extLst>
              </a:tr>
              <a:tr h="263613">
                <a:tc>
                  <a:txBody>
                    <a:bodyPr/>
                    <a:lstStyle/>
                    <a:p>
                      <a:pPr algn="ctr" fontAlgn="ctr"/>
                      <a:r>
                        <a:rPr lang="en-US" sz="1400">
                          <a:effectLst/>
                        </a:rPr>
                        <a:t>3</a:t>
                      </a:r>
                      <a:endParaRPr lang="en-US" sz="1400" b="1">
                        <a:effectLst/>
                      </a:endParaRPr>
                    </a:p>
                  </a:txBody>
                  <a:tcPr anchor="ctr"/>
                </a:tc>
                <a:tc>
                  <a:txBody>
                    <a:bodyPr/>
                    <a:lstStyle/>
                    <a:p>
                      <a:pPr algn="ctr" fontAlgn="ctr"/>
                      <a:r>
                        <a:rPr lang="en-US" sz="1400">
                          <a:effectLst/>
                        </a:rPr>
                        <a:t>0.005</a:t>
                      </a:r>
                    </a:p>
                  </a:txBody>
                  <a:tcPr anchor="ctr"/>
                </a:tc>
                <a:tc>
                  <a:txBody>
                    <a:bodyPr/>
                    <a:lstStyle/>
                    <a:p>
                      <a:pPr algn="ctr" fontAlgn="ctr"/>
                      <a:r>
                        <a:rPr lang="en-US" sz="1400">
                          <a:effectLst/>
                        </a:rPr>
                        <a:t>24</a:t>
                      </a:r>
                    </a:p>
                  </a:txBody>
                  <a:tcPr anchor="ctr"/>
                </a:tc>
                <a:extLst>
                  <a:ext uri="{0D108BD9-81ED-4DB2-BD59-A6C34878D82A}">
                    <a16:rowId xmlns:a16="http://schemas.microsoft.com/office/drawing/2014/main" val="390688872"/>
                  </a:ext>
                </a:extLst>
              </a:tr>
              <a:tr h="263613">
                <a:tc>
                  <a:txBody>
                    <a:bodyPr/>
                    <a:lstStyle/>
                    <a:p>
                      <a:pPr algn="ctr" fontAlgn="ctr"/>
                      <a:r>
                        <a:rPr lang="en-US" sz="1400">
                          <a:effectLst/>
                        </a:rPr>
                        <a:t>4</a:t>
                      </a:r>
                      <a:endParaRPr lang="en-US" sz="1400" b="1">
                        <a:effectLst/>
                      </a:endParaRPr>
                    </a:p>
                  </a:txBody>
                  <a:tcPr anchor="ctr"/>
                </a:tc>
                <a:tc>
                  <a:txBody>
                    <a:bodyPr/>
                    <a:lstStyle/>
                    <a:p>
                      <a:pPr algn="ctr" fontAlgn="ctr"/>
                      <a:r>
                        <a:rPr lang="en-US" sz="1400">
                          <a:effectLst/>
                        </a:rPr>
                        <a:t>0.001</a:t>
                      </a:r>
                    </a:p>
                  </a:txBody>
                  <a:tcPr anchor="ctr"/>
                </a:tc>
                <a:tc>
                  <a:txBody>
                    <a:bodyPr/>
                    <a:lstStyle/>
                    <a:p>
                      <a:pPr algn="ctr" fontAlgn="ctr"/>
                      <a:r>
                        <a:rPr lang="en-US" sz="1400">
                          <a:effectLst/>
                        </a:rPr>
                        <a:t>20</a:t>
                      </a:r>
                    </a:p>
                  </a:txBody>
                  <a:tcPr anchor="ctr"/>
                </a:tc>
                <a:extLst>
                  <a:ext uri="{0D108BD9-81ED-4DB2-BD59-A6C34878D82A}">
                    <a16:rowId xmlns:a16="http://schemas.microsoft.com/office/drawing/2014/main" val="808194967"/>
                  </a:ext>
                </a:extLst>
              </a:tr>
            </a:tbl>
          </a:graphicData>
        </a:graphic>
      </p:graphicFrame>
    </p:spTree>
    <p:extLst>
      <p:ext uri="{BB962C8B-B14F-4D97-AF65-F5344CB8AC3E}">
        <p14:creationId xmlns:p14="http://schemas.microsoft.com/office/powerpoint/2010/main" val="34301345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1DAA6F07C85845BBE7E1EB92C1AEE8" ma:contentTypeVersion="2" ma:contentTypeDescription="Create a new document." ma:contentTypeScope="" ma:versionID="ab354d17cffbc7b33b26ea343807b5d8">
  <xsd:schema xmlns:xsd="http://www.w3.org/2001/XMLSchema" xmlns:xs="http://www.w3.org/2001/XMLSchema" xmlns:p="http://schemas.microsoft.com/office/2006/metadata/properties" xmlns:ns3="2b404530-18b1-42ed-b1a1-76ba3951b09b" targetNamespace="http://schemas.microsoft.com/office/2006/metadata/properties" ma:root="true" ma:fieldsID="351f6a027aa52a8ff5f2b437431c456a" ns3:_="">
    <xsd:import namespace="2b404530-18b1-42ed-b1a1-76ba3951b09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404530-18b1-42ed-b1a1-76ba3951b0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7AF412-A8BC-45C4-8C16-2C84625E6423}">
  <ds:schemaRefs>
    <ds:schemaRef ds:uri="http://schemas.microsoft.com/sharepoint/v3/contenttype/forms"/>
  </ds:schemaRefs>
</ds:datastoreItem>
</file>

<file path=customXml/itemProps2.xml><?xml version="1.0" encoding="utf-8"?>
<ds:datastoreItem xmlns:ds="http://schemas.openxmlformats.org/officeDocument/2006/customXml" ds:itemID="{A7030C03-330D-4BB7-BF8D-E47AC0CD10E9}">
  <ds:schemaRef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2b404530-18b1-42ed-b1a1-76ba3951b09b"/>
    <ds:schemaRef ds:uri="http://purl.org/dc/terms/"/>
  </ds:schemaRefs>
</ds:datastoreItem>
</file>

<file path=customXml/itemProps3.xml><?xml version="1.0" encoding="utf-8"?>
<ds:datastoreItem xmlns:ds="http://schemas.openxmlformats.org/officeDocument/2006/customXml" ds:itemID="{EA0935F7-952A-448E-B40C-CEF0C767772A}">
  <ds:schemaRefs>
    <ds:schemaRef ds:uri="2b404530-18b1-42ed-b1a1-76ba3951b0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1661</Words>
  <Application>Microsoft Office PowerPoint</Application>
  <PresentationFormat>Widescreen</PresentationFormat>
  <Paragraphs>467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Cambria Math</vt:lpstr>
      <vt:lpstr>office theme</vt:lpstr>
      <vt:lpstr>Mini-Project 2 Checkpoint 2 ECE/CS 498DS Spring 2020</vt:lpstr>
      <vt:lpstr>Task 1 - Question 0</vt:lpstr>
      <vt:lpstr>Task 1 – Question 1</vt:lpstr>
      <vt:lpstr>Task 1 – Question 1(continued)</vt:lpstr>
      <vt:lpstr>Task 1 – Question 1 (continued)</vt:lpstr>
      <vt:lpstr>Task 1 – Question 2</vt:lpstr>
      <vt:lpstr>Task 1 – Question 3</vt:lpstr>
      <vt:lpstr>Task 1 – Question 3 (continued)</vt:lpstr>
      <vt:lpstr>Task 2 – Question 1</vt:lpstr>
      <vt:lpstr>Task 2 – Question 2</vt:lpstr>
      <vt:lpstr>Task 2 – Question 2 (continued)</vt:lpstr>
      <vt:lpstr>Task 2 – Question 2 (continued)</vt:lpstr>
      <vt:lpstr>Task 2 – Question 2 (continued)</vt:lpstr>
      <vt:lpstr>Task 3 – Question 1</vt:lpstr>
      <vt:lpstr>Task 3 – Question 1 (continued)</vt:lpstr>
      <vt:lpstr>Task 3 – Question 2</vt:lpstr>
      <vt:lpstr>Task 3 – Question 2 (continued)</vt:lpstr>
      <vt:lpstr>Task 3 – Question 3</vt:lpstr>
      <vt:lpstr>Task 3 – Question 3 (continued)</vt:lpstr>
      <vt:lpstr>Task 3 – Question 3 (continued)</vt:lpstr>
      <vt:lpstr>Task 3 – Question 3 (continued)</vt:lpstr>
      <vt:lpstr>Task 3 – Question 3 (continued)</vt:lpstr>
      <vt:lpstr>Task 3 – Question 3 (continued)</vt:lpstr>
      <vt:lpstr>Task 4 – Question 1</vt:lpstr>
      <vt:lpstr>PowerPoint Presentation</vt:lpstr>
      <vt:lpstr>Task 4 – Question 1 (continued)</vt:lpstr>
      <vt:lpstr>Task 4 – Question 1 (continued)</vt:lpstr>
      <vt:lpstr>Task 4 – Question 1 (continued)</vt:lpstr>
      <vt:lpstr>Task 4 – Question 2</vt:lpstr>
      <vt:lpstr>Question 4.b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Anunay</dc:creator>
  <cp:lastModifiedBy>Sharma, Anunay</cp:lastModifiedBy>
  <cp:revision>1</cp:revision>
  <dcterms:created xsi:type="dcterms:W3CDTF">2020-03-14T23:41:42Z</dcterms:created>
  <dcterms:modified xsi:type="dcterms:W3CDTF">2020-05-22T01:14:42Z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0x010100171DAA6F07C85845BBE7E1EB92C1AEE8</vt:lpwstr>
  </property>
</Properties>
</file>